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95" r:id="rId6"/>
    <p:sldId id="260" r:id="rId7"/>
    <p:sldId id="274" r:id="rId8"/>
    <p:sldId id="296" r:id="rId9"/>
    <p:sldId id="297" r:id="rId10"/>
    <p:sldId id="298" r:id="rId11"/>
    <p:sldId id="299" r:id="rId12"/>
    <p:sldId id="300" r:id="rId13"/>
    <p:sldId id="265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B7A"/>
    <a:srgbClr val="5DAE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99" autoAdjust="0"/>
    <p:restoredTop sz="94660"/>
  </p:normalViewPr>
  <p:slideViewPr>
    <p:cSldViewPr snapToGrid="0">
      <p:cViewPr varScale="1">
        <p:scale>
          <a:sx n="83" d="100"/>
          <a:sy n="83" d="100"/>
        </p:scale>
        <p:origin x="4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9F9E32-D6AC-4502-BE6D-4CDE8AAF61F9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448A07AC-C82F-482D-9BEB-24BA4CF9962F}">
      <dgm:prSet custT="1"/>
      <dgm:spPr/>
      <dgm:t>
        <a:bodyPr/>
        <a:lstStyle/>
        <a:p>
          <a:pPr algn="ctr">
            <a:lnSpc>
              <a:spcPct val="100000"/>
            </a:lnSpc>
            <a:defRPr cap="all"/>
          </a:pPr>
          <a:r>
            <a:rPr lang="en-GB" sz="1400" cap="none" dirty="0">
              <a:solidFill>
                <a:srgbClr val="003B7A"/>
              </a:solidFill>
              <a:latin typeface="Century Gothic" panose="020B0502020202020204" pitchFamily="34" charset="0"/>
            </a:rPr>
            <a:t>Exclusive discounts on holidays and breaks</a:t>
          </a:r>
          <a:endParaRPr lang="en-US" sz="1400" cap="none" dirty="0">
            <a:solidFill>
              <a:srgbClr val="003B7A"/>
            </a:solidFill>
            <a:latin typeface="Century Gothic" panose="020B0502020202020204" pitchFamily="34" charset="0"/>
          </a:endParaRPr>
        </a:p>
      </dgm:t>
    </dgm:pt>
    <dgm:pt modelId="{9FE56CDC-ACCB-4BC0-A594-7F17C0461892}" type="parTrans" cxnId="{EB91F23C-4D83-4C7D-8099-07C0C957B1F3}">
      <dgm:prSet/>
      <dgm:spPr/>
      <dgm:t>
        <a:bodyPr/>
        <a:lstStyle/>
        <a:p>
          <a:endParaRPr lang="en-US"/>
        </a:p>
      </dgm:t>
    </dgm:pt>
    <dgm:pt modelId="{588E3792-D33C-4590-AA54-DF582D6F56B1}" type="sibTrans" cxnId="{EB91F23C-4D83-4C7D-8099-07C0C957B1F3}">
      <dgm:prSet/>
      <dgm:spPr/>
      <dgm:t>
        <a:bodyPr/>
        <a:lstStyle/>
        <a:p>
          <a:endParaRPr lang="en-US"/>
        </a:p>
      </dgm:t>
    </dgm:pt>
    <dgm:pt modelId="{87BBE603-103B-4A0C-93BB-6CEB234B0AA6}">
      <dgm:prSet custT="1"/>
      <dgm:spPr/>
      <dgm:t>
        <a:bodyPr/>
        <a:lstStyle/>
        <a:p>
          <a:pPr algn="ctr">
            <a:lnSpc>
              <a:spcPct val="100000"/>
            </a:lnSpc>
            <a:defRPr cap="all"/>
          </a:pPr>
          <a:r>
            <a:rPr lang="en-GB" sz="1400" cap="none" dirty="0">
              <a:solidFill>
                <a:srgbClr val="003B7A"/>
              </a:solidFill>
              <a:latin typeface="Century Gothic" panose="020B0502020202020204" pitchFamily="34" charset="0"/>
            </a:rPr>
            <a:t>Offers on high street brands through </a:t>
          </a:r>
          <a:r>
            <a:rPr lang="en-GB" sz="1400" cap="none" dirty="0" err="1">
              <a:solidFill>
                <a:srgbClr val="003B7A"/>
              </a:solidFill>
              <a:latin typeface="Century Gothic" panose="020B0502020202020204" pitchFamily="34" charset="0"/>
            </a:rPr>
            <a:t>Perkjam</a:t>
          </a:r>
          <a:endParaRPr lang="en-US" sz="1400" cap="none" dirty="0">
            <a:solidFill>
              <a:srgbClr val="003B7A"/>
            </a:solidFill>
            <a:latin typeface="Century Gothic" panose="020B0502020202020204" pitchFamily="34" charset="0"/>
          </a:endParaRPr>
        </a:p>
      </dgm:t>
    </dgm:pt>
    <dgm:pt modelId="{C24ABB56-3D96-457C-8E17-B6A137F5802E}" type="parTrans" cxnId="{65B3F34E-ACAA-431F-AEAA-B0C9C042DF47}">
      <dgm:prSet/>
      <dgm:spPr/>
      <dgm:t>
        <a:bodyPr/>
        <a:lstStyle/>
        <a:p>
          <a:endParaRPr lang="en-US"/>
        </a:p>
      </dgm:t>
    </dgm:pt>
    <dgm:pt modelId="{01807E7A-94F4-4992-9F0D-BF0C9481EF6A}" type="sibTrans" cxnId="{65B3F34E-ACAA-431F-AEAA-B0C9C042DF47}">
      <dgm:prSet/>
      <dgm:spPr/>
      <dgm:t>
        <a:bodyPr/>
        <a:lstStyle/>
        <a:p>
          <a:endParaRPr lang="en-US"/>
        </a:p>
      </dgm:t>
    </dgm:pt>
    <dgm:pt modelId="{7857BD78-B5CC-4FFF-B4D4-ABE0ED635435}">
      <dgm:prSet custT="1"/>
      <dgm:spPr/>
      <dgm:t>
        <a:bodyPr/>
        <a:lstStyle/>
        <a:p>
          <a:pPr algn="ctr">
            <a:lnSpc>
              <a:spcPct val="100000"/>
            </a:lnSpc>
            <a:defRPr cap="all"/>
          </a:pPr>
          <a:r>
            <a:rPr lang="en-GB" sz="1400" cap="none" dirty="0">
              <a:solidFill>
                <a:srgbClr val="003B7A"/>
              </a:solidFill>
              <a:latin typeface="Century Gothic" panose="020B0502020202020204" pitchFamily="34" charset="0"/>
            </a:rPr>
            <a:t>Discounts on products Inc. Whirlpool and new cars</a:t>
          </a:r>
          <a:endParaRPr lang="en-US" sz="1400" cap="none" dirty="0">
            <a:solidFill>
              <a:srgbClr val="003B7A"/>
            </a:solidFill>
            <a:latin typeface="Century Gothic" panose="020B0502020202020204" pitchFamily="34" charset="0"/>
          </a:endParaRPr>
        </a:p>
      </dgm:t>
    </dgm:pt>
    <dgm:pt modelId="{45B42D32-EB7A-41ED-97D6-E01EA0AD6FCA}" type="parTrans" cxnId="{CBB9B784-8189-4A7A-AFDB-A40ABB57FDFD}">
      <dgm:prSet/>
      <dgm:spPr/>
      <dgm:t>
        <a:bodyPr/>
        <a:lstStyle/>
        <a:p>
          <a:endParaRPr lang="en-US"/>
        </a:p>
      </dgm:t>
    </dgm:pt>
    <dgm:pt modelId="{E3CFFA25-1BAC-465F-B45A-89767CDAA35E}" type="sibTrans" cxnId="{CBB9B784-8189-4A7A-AFDB-A40ABB57FDFD}">
      <dgm:prSet/>
      <dgm:spPr/>
      <dgm:t>
        <a:bodyPr/>
        <a:lstStyle/>
        <a:p>
          <a:endParaRPr lang="en-US"/>
        </a:p>
      </dgm:t>
    </dgm:pt>
    <dgm:pt modelId="{8DE0097C-A5DC-4CF1-910F-56694A32E190}">
      <dgm:prSet custT="1"/>
      <dgm:spPr/>
      <dgm:t>
        <a:bodyPr/>
        <a:lstStyle/>
        <a:p>
          <a:pPr algn="ctr">
            <a:lnSpc>
              <a:spcPct val="100000"/>
            </a:lnSpc>
            <a:defRPr cap="all"/>
          </a:pPr>
          <a:r>
            <a:rPr lang="en-GB" sz="1400" cap="none" dirty="0">
              <a:solidFill>
                <a:srgbClr val="003B7A"/>
              </a:solidFill>
              <a:latin typeface="Century Gothic" panose="020B0502020202020204" pitchFamily="34" charset="0"/>
            </a:rPr>
            <a:t>Digital Job Board with Roles that are suited to ex-officers </a:t>
          </a:r>
          <a:endParaRPr lang="en-US" sz="1400" cap="none" dirty="0">
            <a:solidFill>
              <a:srgbClr val="003B7A"/>
            </a:solidFill>
            <a:latin typeface="Century Gothic" panose="020B0502020202020204" pitchFamily="34" charset="0"/>
          </a:endParaRPr>
        </a:p>
      </dgm:t>
    </dgm:pt>
    <dgm:pt modelId="{6A941CE6-5555-483F-8B5D-C29320D3E1A1}" type="sibTrans" cxnId="{FAE158C6-DC8B-4024-B3E3-82D33A1DD5CA}">
      <dgm:prSet/>
      <dgm:spPr/>
      <dgm:t>
        <a:bodyPr/>
        <a:lstStyle/>
        <a:p>
          <a:endParaRPr lang="en-US"/>
        </a:p>
      </dgm:t>
    </dgm:pt>
    <dgm:pt modelId="{0B630DB1-2D8D-4F0A-994D-4E9F536D16FD}" type="parTrans" cxnId="{FAE158C6-DC8B-4024-B3E3-82D33A1DD5CA}">
      <dgm:prSet/>
      <dgm:spPr/>
      <dgm:t>
        <a:bodyPr/>
        <a:lstStyle/>
        <a:p>
          <a:endParaRPr lang="en-US"/>
        </a:p>
      </dgm:t>
    </dgm:pt>
    <dgm:pt modelId="{AB402811-3BEF-4D5A-8D7A-AAFA02F6A7F8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sz="1400" cap="none" dirty="0">
              <a:solidFill>
                <a:srgbClr val="003B7A"/>
              </a:solidFill>
              <a:latin typeface="Century Gothic" panose="020B0502020202020204" pitchFamily="34" charset="0"/>
            </a:rPr>
            <a:t>Access to NARPO’s travel and healthcare insurance</a:t>
          </a:r>
          <a:endParaRPr lang="en-US" sz="1400" cap="none" dirty="0">
            <a:solidFill>
              <a:srgbClr val="003B7A"/>
            </a:solidFill>
            <a:latin typeface="Century Gothic" panose="020B0502020202020204" pitchFamily="34" charset="0"/>
          </a:endParaRPr>
        </a:p>
      </dgm:t>
    </dgm:pt>
    <dgm:pt modelId="{A9A4EFBC-8CD0-424C-8BDA-8D742DFB3C02}" type="parTrans" cxnId="{94B4AB64-227D-4B32-9621-7E57880C09CA}">
      <dgm:prSet/>
      <dgm:spPr/>
      <dgm:t>
        <a:bodyPr/>
        <a:lstStyle/>
        <a:p>
          <a:endParaRPr lang="en-GB"/>
        </a:p>
      </dgm:t>
    </dgm:pt>
    <dgm:pt modelId="{6B4BED1E-0159-43FE-A2B9-5E36F7317EF5}" type="sibTrans" cxnId="{94B4AB64-227D-4B32-9621-7E57880C09CA}">
      <dgm:prSet/>
      <dgm:spPr/>
      <dgm:t>
        <a:bodyPr/>
        <a:lstStyle/>
        <a:p>
          <a:endParaRPr lang="en-GB"/>
        </a:p>
      </dgm:t>
    </dgm:pt>
    <dgm:pt modelId="{63A158F5-B83A-4D7A-A994-EB65E79CC29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dirty="0">
              <a:solidFill>
                <a:schemeClr val="accent1">
                  <a:lumMod val="75000"/>
                </a:schemeClr>
              </a:solidFill>
              <a:latin typeface="Century Gothic"/>
              <a:ea typeface="+mn-lt"/>
              <a:cs typeface="+mn-lt"/>
            </a:rPr>
            <a:t>Member rates on car and home insurance from Police Mutual</a:t>
          </a:r>
          <a:endParaRPr lang="en-GB" sz="1400" cap="none" dirty="0">
            <a:latin typeface="Century Gothic" panose="020B0502020202020204" pitchFamily="34" charset="0"/>
          </a:endParaRPr>
        </a:p>
      </dgm:t>
    </dgm:pt>
    <dgm:pt modelId="{539C1748-E06B-466F-AA92-750F9B970B3E}" type="parTrans" cxnId="{2ADD7B3C-8245-4C09-BAEE-6DA130598E01}">
      <dgm:prSet/>
      <dgm:spPr/>
      <dgm:t>
        <a:bodyPr/>
        <a:lstStyle/>
        <a:p>
          <a:endParaRPr lang="en-GB"/>
        </a:p>
      </dgm:t>
    </dgm:pt>
    <dgm:pt modelId="{4DBC5839-AA03-4125-BC76-F7C804FB1B46}" type="sibTrans" cxnId="{2ADD7B3C-8245-4C09-BAEE-6DA130598E01}">
      <dgm:prSet/>
      <dgm:spPr/>
      <dgm:t>
        <a:bodyPr/>
        <a:lstStyle/>
        <a:p>
          <a:endParaRPr lang="en-GB"/>
        </a:p>
      </dgm:t>
    </dgm:pt>
    <dgm:pt modelId="{3636473A-CEDF-452F-8926-96026D306224}" type="pres">
      <dgm:prSet presAssocID="{BF9F9E32-D6AC-4502-BE6D-4CDE8AAF61F9}" presName="root" presStyleCnt="0">
        <dgm:presLayoutVars>
          <dgm:dir/>
          <dgm:resizeHandles val="exact"/>
        </dgm:presLayoutVars>
      </dgm:prSet>
      <dgm:spPr/>
    </dgm:pt>
    <dgm:pt modelId="{7E820ECD-BF0D-4600-A556-08B95E5DE1A4}" type="pres">
      <dgm:prSet presAssocID="{448A07AC-C82F-482D-9BEB-24BA4CF9962F}" presName="compNode" presStyleCnt="0"/>
      <dgm:spPr/>
    </dgm:pt>
    <dgm:pt modelId="{45639244-E84B-4F16-B769-8F109CC532AB}" type="pres">
      <dgm:prSet presAssocID="{448A07AC-C82F-482D-9BEB-24BA4CF9962F}" presName="iconBgRect" presStyleLbl="bgShp" presStyleIdx="0" presStyleCnt="6" custLinFactNeighborX="-67764" custLinFactNeighborY="6526"/>
      <dgm:spPr>
        <a:solidFill>
          <a:schemeClr val="accent4">
            <a:lumMod val="25000"/>
          </a:schemeClr>
        </a:solidFill>
      </dgm:spPr>
    </dgm:pt>
    <dgm:pt modelId="{C45E3886-6507-4954-91A1-88366FFB1797}" type="pres">
      <dgm:prSet presAssocID="{448A07AC-C82F-482D-9BEB-24BA4CF9962F}" presName="iconRect" presStyleLbl="node1" presStyleIdx="0" presStyleCnt="6" custLinFactX="-18103" custLinFactNeighborX="-100000" custLinFactNeighborY="10487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each umbrella with solid fill"/>
        </a:ext>
      </dgm:extLst>
    </dgm:pt>
    <dgm:pt modelId="{20F68078-6D27-4D4C-93CB-D3571F0F5A9E}" type="pres">
      <dgm:prSet presAssocID="{448A07AC-C82F-482D-9BEB-24BA4CF9962F}" presName="spaceRect" presStyleCnt="0"/>
      <dgm:spPr/>
    </dgm:pt>
    <dgm:pt modelId="{75D09E5E-78C7-4B93-9883-04D80679F2AC}" type="pres">
      <dgm:prSet presAssocID="{448A07AC-C82F-482D-9BEB-24BA4CF9962F}" presName="textRect" presStyleLbl="revTx" presStyleIdx="0" presStyleCnt="6" custScaleX="123671" custLinFactNeighborX="-38333" custLinFactNeighborY="7529">
        <dgm:presLayoutVars>
          <dgm:chMax val="1"/>
          <dgm:chPref val="1"/>
        </dgm:presLayoutVars>
      </dgm:prSet>
      <dgm:spPr/>
    </dgm:pt>
    <dgm:pt modelId="{BE80106F-460E-493B-A233-A0BFB79C747F}" type="pres">
      <dgm:prSet presAssocID="{588E3792-D33C-4590-AA54-DF582D6F56B1}" presName="sibTrans" presStyleCnt="0"/>
      <dgm:spPr/>
    </dgm:pt>
    <dgm:pt modelId="{667F0C4A-11B1-49C8-8AF0-5AFDCD131B8D}" type="pres">
      <dgm:prSet presAssocID="{87BBE603-103B-4A0C-93BB-6CEB234B0AA6}" presName="compNode" presStyleCnt="0"/>
      <dgm:spPr/>
    </dgm:pt>
    <dgm:pt modelId="{C0C3C409-BD7D-403B-B6C8-481CBEBAB357}" type="pres">
      <dgm:prSet presAssocID="{87BBE603-103B-4A0C-93BB-6CEB234B0AA6}" presName="iconBgRect" presStyleLbl="bgShp" presStyleIdx="1" presStyleCnt="6" custLinFactNeighborX="7019" custLinFactNeighborY="4470"/>
      <dgm:spPr>
        <a:solidFill>
          <a:schemeClr val="accent4">
            <a:lumMod val="50000"/>
          </a:schemeClr>
        </a:solidFill>
      </dgm:spPr>
    </dgm:pt>
    <dgm:pt modelId="{839304BC-CBEA-4315-A273-D09EE0F0672B}" type="pres">
      <dgm:prSet presAssocID="{87BBE603-103B-4A0C-93BB-6CEB234B0AA6}" presName="iconRect" presStyleLbl="node1" presStyleIdx="1" presStyleCnt="6" custLinFactNeighborX="12239" custLinFactNeighborY="7793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hopping bag with solid fill"/>
        </a:ext>
      </dgm:extLst>
    </dgm:pt>
    <dgm:pt modelId="{3F33523E-9488-4779-A4F0-DC4298699F2B}" type="pres">
      <dgm:prSet presAssocID="{87BBE603-103B-4A0C-93BB-6CEB234B0AA6}" presName="spaceRect" presStyleCnt="0"/>
      <dgm:spPr/>
    </dgm:pt>
    <dgm:pt modelId="{4B38B66E-E573-4D05-B3E7-B29957C40B51}" type="pres">
      <dgm:prSet presAssocID="{87BBE603-103B-4A0C-93BB-6CEB234B0AA6}" presName="textRect" presStyleLbl="revTx" presStyleIdx="1" presStyleCnt="6" custScaleX="134564" custLinFactNeighborX="7200" custLinFactNeighborY="8625">
        <dgm:presLayoutVars>
          <dgm:chMax val="1"/>
          <dgm:chPref val="1"/>
        </dgm:presLayoutVars>
      </dgm:prSet>
      <dgm:spPr/>
    </dgm:pt>
    <dgm:pt modelId="{AD4B4A71-0275-4992-BCF7-E298C6CA0CAB}" type="pres">
      <dgm:prSet presAssocID="{01807E7A-94F4-4992-9F0D-BF0C9481EF6A}" presName="sibTrans" presStyleCnt="0"/>
      <dgm:spPr/>
    </dgm:pt>
    <dgm:pt modelId="{3B7800A7-A4FC-4AA5-AD71-87A461BD5DEB}" type="pres">
      <dgm:prSet presAssocID="{7857BD78-B5CC-4FFF-B4D4-ABE0ED635435}" presName="compNode" presStyleCnt="0"/>
      <dgm:spPr/>
    </dgm:pt>
    <dgm:pt modelId="{D20AF09D-88E0-4089-905B-15B80A653438}" type="pres">
      <dgm:prSet presAssocID="{7857BD78-B5CC-4FFF-B4D4-ABE0ED635435}" presName="iconBgRect" presStyleLbl="bgShp" presStyleIdx="2" presStyleCnt="6" custLinFactNeighborX="58182" custLinFactNeighborY="6017"/>
      <dgm:spPr>
        <a:solidFill>
          <a:schemeClr val="accent4">
            <a:lumMod val="75000"/>
          </a:schemeClr>
        </a:solidFill>
      </dgm:spPr>
    </dgm:pt>
    <dgm:pt modelId="{E54BF364-B1FC-48BC-8D2D-78DB2E9596AC}" type="pres">
      <dgm:prSet presAssocID="{7857BD78-B5CC-4FFF-B4D4-ABE0ED635435}" presName="iconRect" presStyleLbl="node1" presStyleIdx="2" presStyleCnt="6" custLinFactX="1417" custLinFactNeighborX="100000" custLinFactNeighborY="10487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r with solid fill"/>
        </a:ext>
      </dgm:extLst>
    </dgm:pt>
    <dgm:pt modelId="{59658815-914D-491B-9DC0-35761AB8B80A}" type="pres">
      <dgm:prSet presAssocID="{7857BD78-B5CC-4FFF-B4D4-ABE0ED635435}" presName="spaceRect" presStyleCnt="0"/>
      <dgm:spPr/>
    </dgm:pt>
    <dgm:pt modelId="{C0BE5AED-027C-42BF-BBB9-F39902413CD6}" type="pres">
      <dgm:prSet presAssocID="{7857BD78-B5CC-4FFF-B4D4-ABE0ED635435}" presName="textRect" presStyleLbl="revTx" presStyleIdx="2" presStyleCnt="6" custScaleX="144466" custLinFactNeighborX="35491" custLinFactNeighborY="315">
        <dgm:presLayoutVars>
          <dgm:chMax val="1"/>
          <dgm:chPref val="1"/>
        </dgm:presLayoutVars>
      </dgm:prSet>
      <dgm:spPr/>
    </dgm:pt>
    <dgm:pt modelId="{30DFEEF1-B78B-491E-B9EB-A4A1ED431891}" type="pres">
      <dgm:prSet presAssocID="{E3CFFA25-1BAC-465F-B45A-89767CDAA35E}" presName="sibTrans" presStyleCnt="0"/>
      <dgm:spPr/>
    </dgm:pt>
    <dgm:pt modelId="{255938CB-8565-4334-8A91-BA92D094165F}" type="pres">
      <dgm:prSet presAssocID="{8DE0097C-A5DC-4CF1-910F-56694A32E190}" presName="compNode" presStyleCnt="0"/>
      <dgm:spPr/>
    </dgm:pt>
    <dgm:pt modelId="{8E46E373-E381-43E5-BC93-8D351A21214A}" type="pres">
      <dgm:prSet presAssocID="{8DE0097C-A5DC-4CF1-910F-56694A32E190}" presName="iconBgRect" presStyleLbl="bgShp" presStyleIdx="3" presStyleCnt="6" custLinFactNeighborX="-45966" custLinFactNeighborY="-21518"/>
      <dgm:spPr/>
    </dgm:pt>
    <dgm:pt modelId="{6EA9EA1F-87B5-469B-A816-241276A7CF53}" type="pres">
      <dgm:prSet presAssocID="{8DE0097C-A5DC-4CF1-910F-56694A32E190}" presName="iconRect" presStyleLbl="node1" presStyleIdx="3" presStyleCnt="6" custLinFactNeighborX="-82084" custLinFactNeighborY="-40884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ffice worker female with solid fill"/>
        </a:ext>
      </dgm:extLst>
    </dgm:pt>
    <dgm:pt modelId="{259C9EDC-6638-434B-ADFD-C4F47926FAF0}" type="pres">
      <dgm:prSet presAssocID="{8DE0097C-A5DC-4CF1-910F-56694A32E190}" presName="spaceRect" presStyleCnt="0"/>
      <dgm:spPr/>
    </dgm:pt>
    <dgm:pt modelId="{30160311-866F-4656-BC1B-123902DF6141}" type="pres">
      <dgm:prSet presAssocID="{8DE0097C-A5DC-4CF1-910F-56694A32E190}" presName="textRect" presStyleLbl="revTx" presStyleIdx="3" presStyleCnt="6" custScaleX="151890" custLinFactNeighborX="-19542" custLinFactNeighborY="-39903">
        <dgm:presLayoutVars>
          <dgm:chMax val="1"/>
          <dgm:chPref val="1"/>
        </dgm:presLayoutVars>
      </dgm:prSet>
      <dgm:spPr/>
    </dgm:pt>
    <dgm:pt modelId="{CF7AF7B0-172D-4D4A-A996-E277183AA6FD}" type="pres">
      <dgm:prSet presAssocID="{6A941CE6-5555-483F-8B5D-C29320D3E1A1}" presName="sibTrans" presStyleCnt="0"/>
      <dgm:spPr/>
    </dgm:pt>
    <dgm:pt modelId="{181F0466-28EB-4453-9DFE-348EAE3F2B61}" type="pres">
      <dgm:prSet presAssocID="{AB402811-3BEF-4D5A-8D7A-AAFA02F6A7F8}" presName="compNode" presStyleCnt="0"/>
      <dgm:spPr/>
    </dgm:pt>
    <dgm:pt modelId="{3ACBAC9E-6AEF-4E7E-A3C7-5EBF71927467}" type="pres">
      <dgm:prSet presAssocID="{AB402811-3BEF-4D5A-8D7A-AAFA02F6A7F8}" presName="iconBgRect" presStyleLbl="bgShp" presStyleIdx="4" presStyleCnt="6" custLinFactNeighborX="-5851" custLinFactNeighborY="-30762"/>
      <dgm:spPr/>
    </dgm:pt>
    <dgm:pt modelId="{309C7FF2-D3F0-44C3-974D-980B9F85B7EB}" type="pres">
      <dgm:prSet presAssocID="{AB402811-3BEF-4D5A-8D7A-AAFA02F6A7F8}" presName="iconRect" presStyleLbl="node1" presStyleIdx="4" presStyleCnt="6" custLinFactNeighborX="-10193" custLinFactNeighborY="-53612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irplane with solid fill"/>
        </a:ext>
      </dgm:extLst>
    </dgm:pt>
    <dgm:pt modelId="{D40A2823-6615-4E50-A2C1-58F88A06F019}" type="pres">
      <dgm:prSet presAssocID="{AB402811-3BEF-4D5A-8D7A-AAFA02F6A7F8}" presName="spaceRect" presStyleCnt="0"/>
      <dgm:spPr/>
    </dgm:pt>
    <dgm:pt modelId="{91C32141-5E35-45F5-BB7F-268FB46BE2B7}" type="pres">
      <dgm:prSet presAssocID="{AB402811-3BEF-4D5A-8D7A-AAFA02F6A7F8}" presName="textRect" presStyleLbl="revTx" presStyleIdx="4" presStyleCnt="6" custScaleX="145786" custLinFactNeighborX="-4778" custLinFactNeighborY="-40235">
        <dgm:presLayoutVars>
          <dgm:chMax val="1"/>
          <dgm:chPref val="1"/>
        </dgm:presLayoutVars>
      </dgm:prSet>
      <dgm:spPr/>
    </dgm:pt>
    <dgm:pt modelId="{4D934F2C-143B-482E-925E-B881AE0B3D17}" type="pres">
      <dgm:prSet presAssocID="{6B4BED1E-0159-43FE-A2B9-5E36F7317EF5}" presName="sibTrans" presStyleCnt="0"/>
      <dgm:spPr/>
    </dgm:pt>
    <dgm:pt modelId="{861AA015-A57F-4A20-AE9D-E5074A132147}" type="pres">
      <dgm:prSet presAssocID="{63A158F5-B83A-4D7A-A994-EB65E79CC29A}" presName="compNode" presStyleCnt="0"/>
      <dgm:spPr/>
    </dgm:pt>
    <dgm:pt modelId="{AC635686-C270-4AC9-820D-646959B1C8FA}" type="pres">
      <dgm:prSet presAssocID="{63A158F5-B83A-4D7A-A994-EB65E79CC29A}" presName="iconBgRect" presStyleLbl="bgShp" presStyleIdx="5" presStyleCnt="6" custLinFactNeighborX="31019" custLinFactNeighborY="-29074"/>
      <dgm:spPr>
        <a:solidFill>
          <a:schemeClr val="accent6">
            <a:lumMod val="60000"/>
            <a:lumOff val="40000"/>
          </a:schemeClr>
        </a:solidFill>
      </dgm:spPr>
    </dgm:pt>
    <dgm:pt modelId="{1A59F6D1-01DB-4113-888D-E1457B48238A}" type="pres">
      <dgm:prSet presAssocID="{63A158F5-B83A-4D7A-A994-EB65E79CC29A}" presName="iconRect" presStyleLbl="node1" presStyleIdx="5" presStyleCnt="6" custLinFactNeighborX="54061" custLinFactNeighborY="-50669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ouse with solid fill"/>
        </a:ext>
      </dgm:extLst>
    </dgm:pt>
    <dgm:pt modelId="{DC56720B-55B4-47B7-B7F5-DE16A739F5E0}" type="pres">
      <dgm:prSet presAssocID="{63A158F5-B83A-4D7A-A994-EB65E79CC29A}" presName="spaceRect" presStyleCnt="0"/>
      <dgm:spPr/>
    </dgm:pt>
    <dgm:pt modelId="{ECE2265B-FC18-43FF-967F-931F5A1CE59F}" type="pres">
      <dgm:prSet presAssocID="{63A158F5-B83A-4D7A-A994-EB65E79CC29A}" presName="textRect" presStyleLbl="revTx" presStyleIdx="5" presStyleCnt="6" custScaleX="157407" custLinFactNeighborX="18932" custLinFactNeighborY="-41809">
        <dgm:presLayoutVars>
          <dgm:chMax val="1"/>
          <dgm:chPref val="1"/>
        </dgm:presLayoutVars>
      </dgm:prSet>
      <dgm:spPr/>
    </dgm:pt>
  </dgm:ptLst>
  <dgm:cxnLst>
    <dgm:cxn modelId="{32C40321-AC20-48AD-A383-F79AABEF9C13}" type="presOf" srcId="{87BBE603-103B-4A0C-93BB-6CEB234B0AA6}" destId="{4B38B66E-E573-4D05-B3E7-B29957C40B51}" srcOrd="0" destOrd="0" presId="urn:microsoft.com/office/officeart/2018/5/layout/IconCircleLabelList"/>
    <dgm:cxn modelId="{2ADD7B3C-8245-4C09-BAEE-6DA130598E01}" srcId="{BF9F9E32-D6AC-4502-BE6D-4CDE8AAF61F9}" destId="{63A158F5-B83A-4D7A-A994-EB65E79CC29A}" srcOrd="5" destOrd="0" parTransId="{539C1748-E06B-466F-AA92-750F9B970B3E}" sibTransId="{4DBC5839-AA03-4125-BC76-F7C804FB1B46}"/>
    <dgm:cxn modelId="{EB91F23C-4D83-4C7D-8099-07C0C957B1F3}" srcId="{BF9F9E32-D6AC-4502-BE6D-4CDE8AAF61F9}" destId="{448A07AC-C82F-482D-9BEB-24BA4CF9962F}" srcOrd="0" destOrd="0" parTransId="{9FE56CDC-ACCB-4BC0-A594-7F17C0461892}" sibTransId="{588E3792-D33C-4590-AA54-DF582D6F56B1}"/>
    <dgm:cxn modelId="{94B4AB64-227D-4B32-9621-7E57880C09CA}" srcId="{BF9F9E32-D6AC-4502-BE6D-4CDE8AAF61F9}" destId="{AB402811-3BEF-4D5A-8D7A-AAFA02F6A7F8}" srcOrd="4" destOrd="0" parTransId="{A9A4EFBC-8CD0-424C-8BDA-8D742DFB3C02}" sibTransId="{6B4BED1E-0159-43FE-A2B9-5E36F7317EF5}"/>
    <dgm:cxn modelId="{65B3F34E-ACAA-431F-AEAA-B0C9C042DF47}" srcId="{BF9F9E32-D6AC-4502-BE6D-4CDE8AAF61F9}" destId="{87BBE603-103B-4A0C-93BB-6CEB234B0AA6}" srcOrd="1" destOrd="0" parTransId="{C24ABB56-3D96-457C-8E17-B6A137F5802E}" sibTransId="{01807E7A-94F4-4992-9F0D-BF0C9481EF6A}"/>
    <dgm:cxn modelId="{0295016F-8EDB-4B8E-BB83-DF1ADEB2C571}" type="presOf" srcId="{448A07AC-C82F-482D-9BEB-24BA4CF9962F}" destId="{75D09E5E-78C7-4B93-9883-04D80679F2AC}" srcOrd="0" destOrd="0" presId="urn:microsoft.com/office/officeart/2018/5/layout/IconCircleLabelList"/>
    <dgm:cxn modelId="{F92AFD51-E403-4D8D-AAAB-9A9918DE26AA}" type="presOf" srcId="{63A158F5-B83A-4D7A-A994-EB65E79CC29A}" destId="{ECE2265B-FC18-43FF-967F-931F5A1CE59F}" srcOrd="0" destOrd="0" presId="urn:microsoft.com/office/officeart/2018/5/layout/IconCircleLabelList"/>
    <dgm:cxn modelId="{CBB9B784-8189-4A7A-AFDB-A40ABB57FDFD}" srcId="{BF9F9E32-D6AC-4502-BE6D-4CDE8AAF61F9}" destId="{7857BD78-B5CC-4FFF-B4D4-ABE0ED635435}" srcOrd="2" destOrd="0" parTransId="{45B42D32-EB7A-41ED-97D6-E01EA0AD6FCA}" sibTransId="{E3CFFA25-1BAC-465F-B45A-89767CDAA35E}"/>
    <dgm:cxn modelId="{DFE43EAD-6248-40FB-8F1D-78AA81151E6E}" type="presOf" srcId="{AB402811-3BEF-4D5A-8D7A-AAFA02F6A7F8}" destId="{91C32141-5E35-45F5-BB7F-268FB46BE2B7}" srcOrd="0" destOrd="0" presId="urn:microsoft.com/office/officeart/2018/5/layout/IconCircleLabelList"/>
    <dgm:cxn modelId="{294017B3-08D9-43DB-AA0D-405DBBD0E510}" type="presOf" srcId="{8DE0097C-A5DC-4CF1-910F-56694A32E190}" destId="{30160311-866F-4656-BC1B-123902DF6141}" srcOrd="0" destOrd="0" presId="urn:microsoft.com/office/officeart/2018/5/layout/IconCircleLabelList"/>
    <dgm:cxn modelId="{870075B9-0F12-431B-B3EA-F794975DBCC5}" type="presOf" srcId="{BF9F9E32-D6AC-4502-BE6D-4CDE8AAF61F9}" destId="{3636473A-CEDF-452F-8926-96026D306224}" srcOrd="0" destOrd="0" presId="urn:microsoft.com/office/officeart/2018/5/layout/IconCircleLabelList"/>
    <dgm:cxn modelId="{FAE158C6-DC8B-4024-B3E3-82D33A1DD5CA}" srcId="{BF9F9E32-D6AC-4502-BE6D-4CDE8AAF61F9}" destId="{8DE0097C-A5DC-4CF1-910F-56694A32E190}" srcOrd="3" destOrd="0" parTransId="{0B630DB1-2D8D-4F0A-994D-4E9F536D16FD}" sibTransId="{6A941CE6-5555-483F-8B5D-C29320D3E1A1}"/>
    <dgm:cxn modelId="{4C006DCC-9421-4A79-A99E-07C69BD3F3E7}" type="presOf" srcId="{7857BD78-B5CC-4FFF-B4D4-ABE0ED635435}" destId="{C0BE5AED-027C-42BF-BBB9-F39902413CD6}" srcOrd="0" destOrd="0" presId="urn:microsoft.com/office/officeart/2018/5/layout/IconCircleLabelList"/>
    <dgm:cxn modelId="{CF7C46BC-9914-47A9-BE87-8377E4A59FC8}" type="presParOf" srcId="{3636473A-CEDF-452F-8926-96026D306224}" destId="{7E820ECD-BF0D-4600-A556-08B95E5DE1A4}" srcOrd="0" destOrd="0" presId="urn:microsoft.com/office/officeart/2018/5/layout/IconCircleLabelList"/>
    <dgm:cxn modelId="{AECB264E-D7C2-4867-9C12-CA8C71E9F045}" type="presParOf" srcId="{7E820ECD-BF0D-4600-A556-08B95E5DE1A4}" destId="{45639244-E84B-4F16-B769-8F109CC532AB}" srcOrd="0" destOrd="0" presId="urn:microsoft.com/office/officeart/2018/5/layout/IconCircleLabelList"/>
    <dgm:cxn modelId="{752C3576-E0D5-4490-9B21-3BB536489163}" type="presParOf" srcId="{7E820ECD-BF0D-4600-A556-08B95E5DE1A4}" destId="{C45E3886-6507-4954-91A1-88366FFB1797}" srcOrd="1" destOrd="0" presId="urn:microsoft.com/office/officeart/2018/5/layout/IconCircleLabelList"/>
    <dgm:cxn modelId="{B22D17A1-57D7-445A-8981-DEDDC075E95A}" type="presParOf" srcId="{7E820ECD-BF0D-4600-A556-08B95E5DE1A4}" destId="{20F68078-6D27-4D4C-93CB-D3571F0F5A9E}" srcOrd="2" destOrd="0" presId="urn:microsoft.com/office/officeart/2018/5/layout/IconCircleLabelList"/>
    <dgm:cxn modelId="{6BAD9708-D5F1-4773-92F9-19648C92A919}" type="presParOf" srcId="{7E820ECD-BF0D-4600-A556-08B95E5DE1A4}" destId="{75D09E5E-78C7-4B93-9883-04D80679F2AC}" srcOrd="3" destOrd="0" presId="urn:microsoft.com/office/officeart/2018/5/layout/IconCircleLabelList"/>
    <dgm:cxn modelId="{0AB502BE-E47D-41BA-BAC5-4E985737D7A0}" type="presParOf" srcId="{3636473A-CEDF-452F-8926-96026D306224}" destId="{BE80106F-460E-493B-A233-A0BFB79C747F}" srcOrd="1" destOrd="0" presId="urn:microsoft.com/office/officeart/2018/5/layout/IconCircleLabelList"/>
    <dgm:cxn modelId="{684C46BC-8337-4ACD-A07C-DDAC9D8EB47A}" type="presParOf" srcId="{3636473A-CEDF-452F-8926-96026D306224}" destId="{667F0C4A-11B1-49C8-8AF0-5AFDCD131B8D}" srcOrd="2" destOrd="0" presId="urn:microsoft.com/office/officeart/2018/5/layout/IconCircleLabelList"/>
    <dgm:cxn modelId="{F7ECFCFD-3099-495C-862F-99C1C2CDF663}" type="presParOf" srcId="{667F0C4A-11B1-49C8-8AF0-5AFDCD131B8D}" destId="{C0C3C409-BD7D-403B-B6C8-481CBEBAB357}" srcOrd="0" destOrd="0" presId="urn:microsoft.com/office/officeart/2018/5/layout/IconCircleLabelList"/>
    <dgm:cxn modelId="{391147BF-D44B-479B-AFCB-16D66B03C23B}" type="presParOf" srcId="{667F0C4A-11B1-49C8-8AF0-5AFDCD131B8D}" destId="{839304BC-CBEA-4315-A273-D09EE0F0672B}" srcOrd="1" destOrd="0" presId="urn:microsoft.com/office/officeart/2018/5/layout/IconCircleLabelList"/>
    <dgm:cxn modelId="{CC7BC8BE-A513-4007-BE09-5F4957CA2B1C}" type="presParOf" srcId="{667F0C4A-11B1-49C8-8AF0-5AFDCD131B8D}" destId="{3F33523E-9488-4779-A4F0-DC4298699F2B}" srcOrd="2" destOrd="0" presId="urn:microsoft.com/office/officeart/2018/5/layout/IconCircleLabelList"/>
    <dgm:cxn modelId="{32A23FF1-2B9E-4BA9-B7D2-DA2A7E4DAC7B}" type="presParOf" srcId="{667F0C4A-11B1-49C8-8AF0-5AFDCD131B8D}" destId="{4B38B66E-E573-4D05-B3E7-B29957C40B51}" srcOrd="3" destOrd="0" presId="urn:microsoft.com/office/officeart/2018/5/layout/IconCircleLabelList"/>
    <dgm:cxn modelId="{952CDDD1-41C6-497A-B283-720523E03A6D}" type="presParOf" srcId="{3636473A-CEDF-452F-8926-96026D306224}" destId="{AD4B4A71-0275-4992-BCF7-E298C6CA0CAB}" srcOrd="3" destOrd="0" presId="urn:microsoft.com/office/officeart/2018/5/layout/IconCircleLabelList"/>
    <dgm:cxn modelId="{A01A825C-E501-42B6-A402-54F6530AE0AB}" type="presParOf" srcId="{3636473A-CEDF-452F-8926-96026D306224}" destId="{3B7800A7-A4FC-4AA5-AD71-87A461BD5DEB}" srcOrd="4" destOrd="0" presId="urn:microsoft.com/office/officeart/2018/5/layout/IconCircleLabelList"/>
    <dgm:cxn modelId="{0A075514-C772-474A-BF5F-E363D9A5B784}" type="presParOf" srcId="{3B7800A7-A4FC-4AA5-AD71-87A461BD5DEB}" destId="{D20AF09D-88E0-4089-905B-15B80A653438}" srcOrd="0" destOrd="0" presId="urn:microsoft.com/office/officeart/2018/5/layout/IconCircleLabelList"/>
    <dgm:cxn modelId="{211E836E-E989-43DE-928C-8CA4FE22734E}" type="presParOf" srcId="{3B7800A7-A4FC-4AA5-AD71-87A461BD5DEB}" destId="{E54BF364-B1FC-48BC-8D2D-78DB2E9596AC}" srcOrd="1" destOrd="0" presId="urn:microsoft.com/office/officeart/2018/5/layout/IconCircleLabelList"/>
    <dgm:cxn modelId="{270B2A33-BB43-4547-8913-A0D473F81592}" type="presParOf" srcId="{3B7800A7-A4FC-4AA5-AD71-87A461BD5DEB}" destId="{59658815-914D-491B-9DC0-35761AB8B80A}" srcOrd="2" destOrd="0" presId="urn:microsoft.com/office/officeart/2018/5/layout/IconCircleLabelList"/>
    <dgm:cxn modelId="{E52C2343-65E8-4B7D-B171-4188B0E5BFEE}" type="presParOf" srcId="{3B7800A7-A4FC-4AA5-AD71-87A461BD5DEB}" destId="{C0BE5AED-027C-42BF-BBB9-F39902413CD6}" srcOrd="3" destOrd="0" presId="urn:microsoft.com/office/officeart/2018/5/layout/IconCircleLabelList"/>
    <dgm:cxn modelId="{26C60227-FFBE-46E7-8CC7-79D9F6981465}" type="presParOf" srcId="{3636473A-CEDF-452F-8926-96026D306224}" destId="{30DFEEF1-B78B-491E-B9EB-A4A1ED431891}" srcOrd="5" destOrd="0" presId="urn:microsoft.com/office/officeart/2018/5/layout/IconCircleLabelList"/>
    <dgm:cxn modelId="{BF4EC9CC-99F0-4386-8D66-EE085F7ABB9F}" type="presParOf" srcId="{3636473A-CEDF-452F-8926-96026D306224}" destId="{255938CB-8565-4334-8A91-BA92D094165F}" srcOrd="6" destOrd="0" presId="urn:microsoft.com/office/officeart/2018/5/layout/IconCircleLabelList"/>
    <dgm:cxn modelId="{620FE151-22D5-41AE-9C2D-48A60C1BA058}" type="presParOf" srcId="{255938CB-8565-4334-8A91-BA92D094165F}" destId="{8E46E373-E381-43E5-BC93-8D351A21214A}" srcOrd="0" destOrd="0" presId="urn:microsoft.com/office/officeart/2018/5/layout/IconCircleLabelList"/>
    <dgm:cxn modelId="{7FFE5B18-49B0-495B-A109-74FA36FEA3FD}" type="presParOf" srcId="{255938CB-8565-4334-8A91-BA92D094165F}" destId="{6EA9EA1F-87B5-469B-A816-241276A7CF53}" srcOrd="1" destOrd="0" presId="urn:microsoft.com/office/officeart/2018/5/layout/IconCircleLabelList"/>
    <dgm:cxn modelId="{3C5A8F34-BB15-4F9D-AC7A-1E512B176C79}" type="presParOf" srcId="{255938CB-8565-4334-8A91-BA92D094165F}" destId="{259C9EDC-6638-434B-ADFD-C4F47926FAF0}" srcOrd="2" destOrd="0" presId="urn:microsoft.com/office/officeart/2018/5/layout/IconCircleLabelList"/>
    <dgm:cxn modelId="{905D0956-B209-47D1-8110-83CE2BB6A2F7}" type="presParOf" srcId="{255938CB-8565-4334-8A91-BA92D094165F}" destId="{30160311-866F-4656-BC1B-123902DF6141}" srcOrd="3" destOrd="0" presId="urn:microsoft.com/office/officeart/2018/5/layout/IconCircleLabelList"/>
    <dgm:cxn modelId="{E6D6C5C5-19B4-4BE3-BA9B-351BD1527810}" type="presParOf" srcId="{3636473A-CEDF-452F-8926-96026D306224}" destId="{CF7AF7B0-172D-4D4A-A996-E277183AA6FD}" srcOrd="7" destOrd="0" presId="urn:microsoft.com/office/officeart/2018/5/layout/IconCircleLabelList"/>
    <dgm:cxn modelId="{C6E79DCF-717C-4506-8663-402AF8237767}" type="presParOf" srcId="{3636473A-CEDF-452F-8926-96026D306224}" destId="{181F0466-28EB-4453-9DFE-348EAE3F2B61}" srcOrd="8" destOrd="0" presId="urn:microsoft.com/office/officeart/2018/5/layout/IconCircleLabelList"/>
    <dgm:cxn modelId="{3433AF91-B344-4622-990E-E0A552B68C1C}" type="presParOf" srcId="{181F0466-28EB-4453-9DFE-348EAE3F2B61}" destId="{3ACBAC9E-6AEF-4E7E-A3C7-5EBF71927467}" srcOrd="0" destOrd="0" presId="urn:microsoft.com/office/officeart/2018/5/layout/IconCircleLabelList"/>
    <dgm:cxn modelId="{2F12E8FB-1C01-4149-B110-594A56987968}" type="presParOf" srcId="{181F0466-28EB-4453-9DFE-348EAE3F2B61}" destId="{309C7FF2-D3F0-44C3-974D-980B9F85B7EB}" srcOrd="1" destOrd="0" presId="urn:microsoft.com/office/officeart/2018/5/layout/IconCircleLabelList"/>
    <dgm:cxn modelId="{B51A5163-EEB1-493D-B190-283442D3481B}" type="presParOf" srcId="{181F0466-28EB-4453-9DFE-348EAE3F2B61}" destId="{D40A2823-6615-4E50-A2C1-58F88A06F019}" srcOrd="2" destOrd="0" presId="urn:microsoft.com/office/officeart/2018/5/layout/IconCircleLabelList"/>
    <dgm:cxn modelId="{5BDCD6B0-07B8-4D80-973D-169704D23955}" type="presParOf" srcId="{181F0466-28EB-4453-9DFE-348EAE3F2B61}" destId="{91C32141-5E35-45F5-BB7F-268FB46BE2B7}" srcOrd="3" destOrd="0" presId="urn:microsoft.com/office/officeart/2018/5/layout/IconCircleLabelList"/>
    <dgm:cxn modelId="{1FDA4715-10CF-4AC6-B131-4789DF592F09}" type="presParOf" srcId="{3636473A-CEDF-452F-8926-96026D306224}" destId="{4D934F2C-143B-482E-925E-B881AE0B3D17}" srcOrd="9" destOrd="0" presId="urn:microsoft.com/office/officeart/2018/5/layout/IconCircleLabelList"/>
    <dgm:cxn modelId="{57988622-54BA-444D-B3DC-ECE6DA01ED44}" type="presParOf" srcId="{3636473A-CEDF-452F-8926-96026D306224}" destId="{861AA015-A57F-4A20-AE9D-E5074A132147}" srcOrd="10" destOrd="0" presId="urn:microsoft.com/office/officeart/2018/5/layout/IconCircleLabelList"/>
    <dgm:cxn modelId="{C6529B0A-5C44-4981-A49B-31F552DC914A}" type="presParOf" srcId="{861AA015-A57F-4A20-AE9D-E5074A132147}" destId="{AC635686-C270-4AC9-820D-646959B1C8FA}" srcOrd="0" destOrd="0" presId="urn:microsoft.com/office/officeart/2018/5/layout/IconCircleLabelList"/>
    <dgm:cxn modelId="{E1C65F3D-5997-4328-A3FC-EF0F1E4433FA}" type="presParOf" srcId="{861AA015-A57F-4A20-AE9D-E5074A132147}" destId="{1A59F6D1-01DB-4113-888D-E1457B48238A}" srcOrd="1" destOrd="0" presId="urn:microsoft.com/office/officeart/2018/5/layout/IconCircleLabelList"/>
    <dgm:cxn modelId="{59E6CCDD-C25B-4780-BBE3-93B695E19037}" type="presParOf" srcId="{861AA015-A57F-4A20-AE9D-E5074A132147}" destId="{DC56720B-55B4-47B7-B7F5-DE16A739F5E0}" srcOrd="2" destOrd="0" presId="urn:microsoft.com/office/officeart/2018/5/layout/IconCircleLabelList"/>
    <dgm:cxn modelId="{B91C435C-0824-403A-9790-DD29FAB5715D}" type="presParOf" srcId="{861AA015-A57F-4A20-AE9D-E5074A132147}" destId="{ECE2265B-FC18-43FF-967F-931F5A1CE59F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639244-E84B-4F16-B769-8F109CC532AB}">
      <dsp:nvSpPr>
        <dsp:cNvPr id="0" name=""/>
        <dsp:cNvSpPr/>
      </dsp:nvSpPr>
      <dsp:spPr>
        <a:xfrm>
          <a:off x="643179" y="244636"/>
          <a:ext cx="1098000" cy="1098000"/>
        </a:xfrm>
        <a:prstGeom prst="ellipse">
          <a:avLst/>
        </a:prstGeom>
        <a:solidFill>
          <a:schemeClr val="accent4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5E3886-6507-4954-91A1-88366FFB1797}">
      <dsp:nvSpPr>
        <dsp:cNvPr id="0" name=""/>
        <dsp:cNvSpPr/>
      </dsp:nvSpPr>
      <dsp:spPr>
        <a:xfrm>
          <a:off x="877179" y="473049"/>
          <a:ext cx="630000" cy="63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D09E5E-78C7-4B93-9883-04D80679F2AC}">
      <dsp:nvSpPr>
        <dsp:cNvPr id="0" name=""/>
        <dsp:cNvSpPr/>
      </dsp:nvSpPr>
      <dsp:spPr>
        <a:xfrm>
          <a:off x="133194" y="1669455"/>
          <a:ext cx="2226078" cy="7500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400" kern="1200" cap="none" dirty="0">
              <a:solidFill>
                <a:srgbClr val="003B7A"/>
              </a:solidFill>
              <a:latin typeface="Century Gothic" panose="020B0502020202020204" pitchFamily="34" charset="0"/>
            </a:rPr>
            <a:t>Exclusive discounts on holidays and breaks</a:t>
          </a:r>
          <a:endParaRPr lang="en-US" sz="1400" kern="1200" cap="none" dirty="0">
            <a:solidFill>
              <a:srgbClr val="003B7A"/>
            </a:solidFill>
            <a:latin typeface="Century Gothic" panose="020B0502020202020204" pitchFamily="34" charset="0"/>
          </a:endParaRPr>
        </a:p>
      </dsp:txBody>
      <dsp:txXfrm>
        <a:off x="133194" y="1669455"/>
        <a:ext cx="2226078" cy="750097"/>
      </dsp:txXfrm>
    </dsp:sp>
    <dsp:sp modelId="{C0C3C409-BD7D-403B-B6C8-481CBEBAB357}">
      <dsp:nvSpPr>
        <dsp:cNvPr id="0" name=""/>
        <dsp:cNvSpPr/>
      </dsp:nvSpPr>
      <dsp:spPr>
        <a:xfrm>
          <a:off x="4103411" y="222061"/>
          <a:ext cx="1098000" cy="1098000"/>
        </a:xfrm>
        <a:prstGeom prst="ellipse">
          <a:avLst/>
        </a:prstGeom>
        <a:solidFill>
          <a:schemeClr val="accent4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9304BC-CBEA-4315-A273-D09EE0F0672B}">
      <dsp:nvSpPr>
        <dsp:cNvPr id="0" name=""/>
        <dsp:cNvSpPr/>
      </dsp:nvSpPr>
      <dsp:spPr>
        <a:xfrm>
          <a:off x="4337448" y="456076"/>
          <a:ext cx="630000" cy="63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38B66E-E573-4D05-B3E7-B29957C40B51}">
      <dsp:nvSpPr>
        <dsp:cNvPr id="0" name=""/>
        <dsp:cNvSpPr/>
      </dsp:nvSpPr>
      <dsp:spPr>
        <a:xfrm>
          <a:off x="3493866" y="1677677"/>
          <a:ext cx="2422152" cy="7500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400" kern="1200" cap="none" dirty="0">
              <a:solidFill>
                <a:srgbClr val="003B7A"/>
              </a:solidFill>
              <a:latin typeface="Century Gothic" panose="020B0502020202020204" pitchFamily="34" charset="0"/>
            </a:rPr>
            <a:t>Offers on high street brands through </a:t>
          </a:r>
          <a:r>
            <a:rPr lang="en-GB" sz="1400" kern="1200" cap="none" dirty="0" err="1">
              <a:solidFill>
                <a:srgbClr val="003B7A"/>
              </a:solidFill>
              <a:latin typeface="Century Gothic" panose="020B0502020202020204" pitchFamily="34" charset="0"/>
            </a:rPr>
            <a:t>Perkjam</a:t>
          </a:r>
          <a:endParaRPr lang="en-US" sz="1400" kern="1200" cap="none" dirty="0">
            <a:solidFill>
              <a:srgbClr val="003B7A"/>
            </a:solidFill>
            <a:latin typeface="Century Gothic" panose="020B0502020202020204" pitchFamily="34" charset="0"/>
          </a:endParaRPr>
        </a:p>
      </dsp:txBody>
      <dsp:txXfrm>
        <a:off x="3493866" y="1677677"/>
        <a:ext cx="2422152" cy="750097"/>
      </dsp:txXfrm>
    </dsp:sp>
    <dsp:sp modelId="{D20AF09D-88E0-4089-905B-15B80A653438}">
      <dsp:nvSpPr>
        <dsp:cNvPr id="0" name=""/>
        <dsp:cNvSpPr/>
      </dsp:nvSpPr>
      <dsp:spPr>
        <a:xfrm>
          <a:off x="7491451" y="239047"/>
          <a:ext cx="1098000" cy="1098000"/>
        </a:xfrm>
        <a:prstGeom prst="ellipse">
          <a:avLst/>
        </a:prstGeom>
        <a:solidFill>
          <a:schemeClr val="accent4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4BF364-B1FC-48BC-8D2D-78DB2E9596AC}">
      <dsp:nvSpPr>
        <dsp:cNvPr id="0" name=""/>
        <dsp:cNvSpPr/>
      </dsp:nvSpPr>
      <dsp:spPr>
        <a:xfrm>
          <a:off x="7725540" y="473049"/>
          <a:ext cx="630000" cy="63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BE5AED-027C-42BF-BBB9-F39902413CD6}">
      <dsp:nvSpPr>
        <dsp:cNvPr id="0" name=""/>
        <dsp:cNvSpPr/>
      </dsp:nvSpPr>
      <dsp:spPr>
        <a:xfrm>
          <a:off x="6740256" y="1615343"/>
          <a:ext cx="2600388" cy="7500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400" kern="1200" cap="none" dirty="0">
              <a:solidFill>
                <a:srgbClr val="003B7A"/>
              </a:solidFill>
              <a:latin typeface="Century Gothic" panose="020B0502020202020204" pitchFamily="34" charset="0"/>
            </a:rPr>
            <a:t>Discounts on products Inc. Whirlpool and new cars</a:t>
          </a:r>
          <a:endParaRPr lang="en-US" sz="1400" kern="1200" cap="none" dirty="0">
            <a:solidFill>
              <a:srgbClr val="003B7A"/>
            </a:solidFill>
            <a:latin typeface="Century Gothic" panose="020B0502020202020204" pitchFamily="34" charset="0"/>
          </a:endParaRPr>
        </a:p>
      </dsp:txBody>
      <dsp:txXfrm>
        <a:off x="6740256" y="1615343"/>
        <a:ext cx="2600388" cy="750097"/>
      </dsp:txXfrm>
    </dsp:sp>
    <dsp:sp modelId="{8E46E373-E381-43E5-BC93-8D351A21214A}">
      <dsp:nvSpPr>
        <dsp:cNvPr id="0" name=""/>
        <dsp:cNvSpPr/>
      </dsp:nvSpPr>
      <dsp:spPr>
        <a:xfrm>
          <a:off x="665054" y="2576811"/>
          <a:ext cx="1098000" cy="109800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A9EA1F-87B5-469B-A816-241276A7CF53}">
      <dsp:nvSpPr>
        <dsp:cNvPr id="0" name=""/>
        <dsp:cNvSpPr/>
      </dsp:nvSpPr>
      <dsp:spPr>
        <a:xfrm>
          <a:off x="886631" y="2789509"/>
          <a:ext cx="630000" cy="63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160311-866F-4656-BC1B-123902DF6141}">
      <dsp:nvSpPr>
        <dsp:cNvPr id="0" name=""/>
        <dsp:cNvSpPr/>
      </dsp:nvSpPr>
      <dsp:spPr>
        <a:xfrm>
          <a:off x="0" y="3953767"/>
          <a:ext cx="2734019" cy="7500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400" kern="1200" cap="none" dirty="0">
              <a:solidFill>
                <a:srgbClr val="003B7A"/>
              </a:solidFill>
              <a:latin typeface="Century Gothic" panose="020B0502020202020204" pitchFamily="34" charset="0"/>
            </a:rPr>
            <a:t>Digital Job Board with Roles that are suited to ex-officers </a:t>
          </a:r>
          <a:endParaRPr lang="en-US" sz="1400" kern="1200" cap="none" dirty="0">
            <a:solidFill>
              <a:srgbClr val="003B7A"/>
            </a:solidFill>
            <a:latin typeface="Century Gothic" panose="020B0502020202020204" pitchFamily="34" charset="0"/>
          </a:endParaRPr>
        </a:p>
      </dsp:txBody>
      <dsp:txXfrm>
        <a:off x="0" y="3953767"/>
        <a:ext cx="2734019" cy="750097"/>
      </dsp:txXfrm>
    </dsp:sp>
    <dsp:sp modelId="{3ACBAC9E-6AEF-4E7E-A3C7-5EBF71927467}">
      <dsp:nvSpPr>
        <dsp:cNvPr id="0" name=""/>
        <dsp:cNvSpPr/>
      </dsp:nvSpPr>
      <dsp:spPr>
        <a:xfrm>
          <a:off x="4099601" y="2475312"/>
          <a:ext cx="1098000" cy="1098000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9C7FF2-D3F0-44C3-974D-980B9F85B7EB}">
      <dsp:nvSpPr>
        <dsp:cNvPr id="0" name=""/>
        <dsp:cNvSpPr/>
      </dsp:nvSpPr>
      <dsp:spPr>
        <a:xfrm>
          <a:off x="4333629" y="2709323"/>
          <a:ext cx="630000" cy="63000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C32141-5E35-45F5-BB7F-268FB46BE2B7}">
      <dsp:nvSpPr>
        <dsp:cNvPr id="0" name=""/>
        <dsp:cNvSpPr/>
      </dsp:nvSpPr>
      <dsp:spPr>
        <a:xfrm>
          <a:off x="3314766" y="3951277"/>
          <a:ext cx="2624148" cy="7500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400" kern="1200" cap="none" dirty="0">
              <a:solidFill>
                <a:srgbClr val="003B7A"/>
              </a:solidFill>
              <a:latin typeface="Century Gothic" panose="020B0502020202020204" pitchFamily="34" charset="0"/>
            </a:rPr>
            <a:t>Access to NARPO’s travel and healthcare insurance</a:t>
          </a:r>
          <a:endParaRPr lang="en-US" sz="1400" kern="1200" cap="none" dirty="0">
            <a:solidFill>
              <a:srgbClr val="003B7A"/>
            </a:solidFill>
            <a:latin typeface="Century Gothic" panose="020B0502020202020204" pitchFamily="34" charset="0"/>
          </a:endParaRPr>
        </a:p>
      </dsp:txBody>
      <dsp:txXfrm>
        <a:off x="3314766" y="3951277"/>
        <a:ext cx="2624148" cy="750097"/>
      </dsp:txXfrm>
    </dsp:sp>
    <dsp:sp modelId="{AC635686-C270-4AC9-820D-646959B1C8FA}">
      <dsp:nvSpPr>
        <dsp:cNvPr id="0" name=""/>
        <dsp:cNvSpPr/>
      </dsp:nvSpPr>
      <dsp:spPr>
        <a:xfrm>
          <a:off x="7548170" y="2493846"/>
          <a:ext cx="1098000" cy="1098000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59F6D1-01DB-4113-888D-E1457B48238A}">
      <dsp:nvSpPr>
        <dsp:cNvPr id="0" name=""/>
        <dsp:cNvSpPr/>
      </dsp:nvSpPr>
      <dsp:spPr>
        <a:xfrm>
          <a:off x="7782166" y="2727864"/>
          <a:ext cx="630000" cy="630000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E2265B-FC18-43FF-967F-931F5A1CE59F}">
      <dsp:nvSpPr>
        <dsp:cNvPr id="0" name=""/>
        <dsp:cNvSpPr/>
      </dsp:nvSpPr>
      <dsp:spPr>
        <a:xfrm>
          <a:off x="6680694" y="3939470"/>
          <a:ext cx="2833326" cy="7500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accent1">
                  <a:lumMod val="75000"/>
                </a:schemeClr>
              </a:solidFill>
              <a:latin typeface="Century Gothic"/>
              <a:ea typeface="+mn-lt"/>
              <a:cs typeface="+mn-lt"/>
            </a:rPr>
            <a:t>Member rates on car and home insurance from Police Mutual</a:t>
          </a:r>
          <a:endParaRPr lang="en-GB" sz="1400" kern="1200" cap="none" dirty="0">
            <a:latin typeface="Century Gothic" panose="020B0502020202020204" pitchFamily="34" charset="0"/>
          </a:endParaRPr>
        </a:p>
      </dsp:txBody>
      <dsp:txXfrm>
        <a:off x="6680694" y="3939470"/>
        <a:ext cx="2833326" cy="7500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7455-AED5-4538-BB7F-565CD22F53E1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5605B-D101-4C76-8BC5-C11DB26ADD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7149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7455-AED5-4538-BB7F-565CD22F53E1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5605B-D101-4C76-8BC5-C11DB26ADD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1300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7455-AED5-4538-BB7F-565CD22F53E1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5605B-D101-4C76-8BC5-C11DB26ADD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3001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7455-AED5-4538-BB7F-565CD22F53E1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5605B-D101-4C76-8BC5-C11DB26ADD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620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7455-AED5-4538-BB7F-565CD22F53E1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5605B-D101-4C76-8BC5-C11DB26ADD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3076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7455-AED5-4538-BB7F-565CD22F53E1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5605B-D101-4C76-8BC5-C11DB26ADD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7140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7455-AED5-4538-BB7F-565CD22F53E1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5605B-D101-4C76-8BC5-C11DB26ADD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5188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7455-AED5-4538-BB7F-565CD22F53E1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5605B-D101-4C76-8BC5-C11DB26ADD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2511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7455-AED5-4538-BB7F-565CD22F53E1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5605B-D101-4C76-8BC5-C11DB26ADD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1867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7455-AED5-4538-BB7F-565CD22F53E1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5605B-D101-4C76-8BC5-C11DB26ADD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7516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7455-AED5-4538-BB7F-565CD22F53E1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5605B-D101-4C76-8BC5-C11DB26ADDED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597977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7455-AED5-4538-BB7F-565CD22F53E1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5605B-D101-4C76-8BC5-C11DB26ADD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69105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7455-AED5-4538-BB7F-565CD22F53E1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5605B-D101-4C76-8BC5-C11DB26ADDED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350345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7455-AED5-4538-BB7F-565CD22F53E1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5605B-D101-4C76-8BC5-C11DB26ADD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51543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7455-AED5-4538-BB7F-565CD22F53E1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5605B-D101-4C76-8BC5-C11DB26ADD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2651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67455-AED5-4538-BB7F-565CD22F53E1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5605B-D101-4C76-8BC5-C11DB26ADD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5980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D67455-AED5-4538-BB7F-565CD22F53E1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BF5605B-D101-4C76-8BC5-C11DB26ADD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2873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narpo.org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://www.narpo.org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rpo.org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g"/><Relationship Id="rId7" Type="http://schemas.openxmlformats.org/officeDocument/2006/relationships/diagramColors" Target="../diagrams/colors1.xml"/><Relationship Id="rId2" Type="http://schemas.openxmlformats.org/officeDocument/2006/relationships/hyperlink" Target="http://www.narpo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://www.narpo.org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rpo.org/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://www.narpo.org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://www.narpo.org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://www.narpo.org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hyperlink" Target="mailto:HQ@narpo.org" TargetMode="External"/><Relationship Id="rId4" Type="http://schemas.openxmlformats.org/officeDocument/2006/relationships/hyperlink" Target="http://www.narpo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olice officer reading a newspaper&#10;&#10;Description automatically generated">
            <a:extLst>
              <a:ext uri="{FF2B5EF4-FFF2-40B4-BE49-F238E27FC236}">
                <a16:creationId xmlns:a16="http://schemas.microsoft.com/office/drawing/2014/main" id="{3ADA412A-D69C-466E-5E5D-F607366EE9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24" t="8081" r="16440" b="1009"/>
          <a:stretch/>
        </p:blipFill>
        <p:spPr>
          <a:xfrm>
            <a:off x="4355579" y="8466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57C1A16-B8AB-4D99-A195-A38F556A6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8A9B20B-D1DD-4573-B5EC-558029519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23">
            <a:extLst>
              <a:ext uri="{FF2B5EF4-FFF2-40B4-BE49-F238E27FC236}">
                <a16:creationId xmlns:a16="http://schemas.microsoft.com/office/drawing/2014/main" id="{66D61E08-70C3-48D8-BEA0-787111DC3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25">
            <a:extLst>
              <a:ext uri="{FF2B5EF4-FFF2-40B4-BE49-F238E27FC236}">
                <a16:creationId xmlns:a16="http://schemas.microsoft.com/office/drawing/2014/main" id="{FC55298F-0AE5-478E-AD2B-03C2614C5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Isosceles Triangle 24">
            <a:extLst>
              <a:ext uri="{FF2B5EF4-FFF2-40B4-BE49-F238E27FC236}">
                <a16:creationId xmlns:a16="http://schemas.microsoft.com/office/drawing/2014/main" id="{C180E4EA-0B63-4779-A895-7E90E7108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Rectangle 27">
            <a:extLst>
              <a:ext uri="{FF2B5EF4-FFF2-40B4-BE49-F238E27FC236}">
                <a16:creationId xmlns:a16="http://schemas.microsoft.com/office/drawing/2014/main" id="{CEE01D9D-3DE8-4EED-B0D3-8F3C79CC7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8">
            <a:extLst>
              <a:ext uri="{FF2B5EF4-FFF2-40B4-BE49-F238E27FC236}">
                <a16:creationId xmlns:a16="http://schemas.microsoft.com/office/drawing/2014/main" id="{89AF5CE9-607F-43F4-8983-DCD6DA40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Rectangle 29">
            <a:extLst>
              <a:ext uri="{FF2B5EF4-FFF2-40B4-BE49-F238E27FC236}">
                <a16:creationId xmlns:a16="http://schemas.microsoft.com/office/drawing/2014/main" id="{6EEA2DBD-9E1E-4521-8C01-F32AD18A8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Isosceles Triangle 29">
            <a:extLst>
              <a:ext uri="{FF2B5EF4-FFF2-40B4-BE49-F238E27FC236}">
                <a16:creationId xmlns:a16="http://schemas.microsoft.com/office/drawing/2014/main" id="{15BBD2C1-BA9B-46A9-A27A-33498B16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608895-BB76-E173-55F8-DE8A13633003}"/>
              </a:ext>
            </a:extLst>
          </p:cNvPr>
          <p:cNvSpPr/>
          <p:nvPr/>
        </p:nvSpPr>
        <p:spPr>
          <a:xfrm>
            <a:off x="0" y="-8467"/>
            <a:ext cx="1079488" cy="59565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8F7BC3-8DED-B037-B3F6-6FFCA6839148}"/>
              </a:ext>
            </a:extLst>
          </p:cNvPr>
          <p:cNvSpPr txBox="1"/>
          <p:nvPr/>
        </p:nvSpPr>
        <p:spPr>
          <a:xfrm>
            <a:off x="332269" y="2421640"/>
            <a:ext cx="5731715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rgbClr val="003B7A"/>
                </a:solidFill>
                <a:latin typeface="Century Gothic"/>
                <a:cs typeface="Century Gothic"/>
              </a:rPr>
              <a:t>NARPO</a:t>
            </a:r>
          </a:p>
          <a:p>
            <a:r>
              <a:rPr lang="en-US" sz="2000" dirty="0">
                <a:solidFill>
                  <a:srgbClr val="003B7A"/>
                </a:solidFill>
                <a:latin typeface="Century Gothic"/>
                <a:cs typeface="Century Gothic"/>
              </a:rPr>
              <a:t>The Voice of Retired Police Officers</a:t>
            </a:r>
          </a:p>
          <a:p>
            <a:endParaRPr lang="en-GB" sz="2800" dirty="0">
              <a:solidFill>
                <a:srgbClr val="003B7A"/>
              </a:solidFill>
              <a:latin typeface="Century Gothic" panose="020B0502020202020204" pitchFamily="34" charset="0"/>
            </a:endParaRPr>
          </a:p>
          <a:p>
            <a:r>
              <a:rPr lang="en-GB" sz="3200" b="1" dirty="0">
                <a:solidFill>
                  <a:srgbClr val="92D050"/>
                </a:solidFill>
                <a:latin typeface="Century Gothic" panose="020B0502020202020204" pitchFamily="34" charset="0"/>
              </a:rPr>
              <a:t>Pre-Retirement </a:t>
            </a:r>
          </a:p>
          <a:p>
            <a:r>
              <a:rPr lang="en-GB" sz="3200" dirty="0">
                <a:solidFill>
                  <a:srgbClr val="92D050"/>
                </a:solidFill>
                <a:latin typeface="Century Gothic" panose="020B0502020202020204" pitchFamily="34" charset="0"/>
              </a:rPr>
              <a:t>Presentation</a:t>
            </a:r>
          </a:p>
          <a:p>
            <a:endParaRPr lang="en-GB" sz="2000" i="0" dirty="0">
              <a:solidFill>
                <a:srgbClr val="92D05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CC23029A-8FCE-EA3D-4E63-7ED0F8F8CE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269" y="318318"/>
            <a:ext cx="2032322" cy="20323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F03286D-BB53-E05F-F352-E1CA6B2D9443}"/>
              </a:ext>
            </a:extLst>
          </p:cNvPr>
          <p:cNvSpPr txBox="1"/>
          <p:nvPr/>
        </p:nvSpPr>
        <p:spPr>
          <a:xfrm>
            <a:off x="326090" y="6144464"/>
            <a:ext cx="447671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003B7A"/>
                </a:solidFill>
                <a:latin typeface="Century Gothic" panose="020B0502020202020204" pitchFamily="34" charset="0"/>
              </a:rPr>
              <a:t>Visit: </a:t>
            </a:r>
            <a:r>
              <a:rPr lang="en-GB" sz="1100" dirty="0">
                <a:solidFill>
                  <a:srgbClr val="003B7A"/>
                </a:solidFill>
                <a:latin typeface="Century Gothic" panose="020B0502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www.narpo.org</a:t>
            </a:r>
            <a:r>
              <a:rPr lang="en-GB" sz="1100" dirty="0">
                <a:solidFill>
                  <a:srgbClr val="003B7A"/>
                </a:solidFill>
                <a:latin typeface="Century Gothic" panose="020B0502020202020204" pitchFamily="34" charset="0"/>
              </a:rPr>
              <a:t> </a:t>
            </a:r>
          </a:p>
          <a:p>
            <a:r>
              <a:rPr lang="en-GB" sz="1100" dirty="0">
                <a:solidFill>
                  <a:srgbClr val="003B7A"/>
                </a:solidFill>
                <a:latin typeface="Century Gothic" panose="020B0502020202020204" pitchFamily="34" charset="0"/>
              </a:rPr>
              <a:t>Call: 01924362166 </a:t>
            </a:r>
          </a:p>
          <a:p>
            <a:r>
              <a:rPr lang="en-GB" sz="1100" dirty="0">
                <a:solidFill>
                  <a:srgbClr val="003B7A"/>
                </a:solidFill>
                <a:latin typeface="Century Gothic" panose="020B0502020202020204" pitchFamily="34" charset="0"/>
              </a:rPr>
              <a:t>Email: hq@narpo.org</a:t>
            </a:r>
          </a:p>
        </p:txBody>
      </p:sp>
    </p:spTree>
    <p:extLst>
      <p:ext uri="{BB962C8B-B14F-4D97-AF65-F5344CB8AC3E}">
        <p14:creationId xmlns:p14="http://schemas.microsoft.com/office/powerpoint/2010/main" val="1414049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65AFD1-1313-0497-95B0-E3BC49317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003B7A"/>
                </a:solidFill>
                <a:latin typeface="Century Gothic" panose="020B0502020202020204" pitchFamily="34" charset="0"/>
              </a:rPr>
              <a:t>WHO ARE NARPO?</a:t>
            </a:r>
            <a:endParaRPr lang="en-GB" dirty="0">
              <a:solidFill>
                <a:srgbClr val="003B7A"/>
              </a:solidFill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265B8-0D12-675D-5F90-705EBA8316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1704513"/>
            <a:ext cx="8470898" cy="388533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GB" sz="1800" dirty="0">
                <a:solidFill>
                  <a:srgbClr val="003B7A"/>
                </a:solidFill>
                <a:latin typeface="Century Gothic" panose="020B0502020202020204" pitchFamily="34" charset="0"/>
              </a:rPr>
              <a:t>NARPO is a UK-based, rank-free association of retired police officers dedicated to improving benefits for all members.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1800" dirty="0">
                <a:solidFill>
                  <a:srgbClr val="003B7A"/>
                </a:solidFill>
                <a:latin typeface="Century Gothic" panose="020B0502020202020204" pitchFamily="34" charset="0"/>
              </a:rPr>
              <a:t>We have 105 branches with over 93,000 members throughout England and Wales, making us one of the largest public sector pensioner organisations in the country.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1800" dirty="0">
                <a:solidFill>
                  <a:srgbClr val="003B7A"/>
                </a:solidFill>
                <a:latin typeface="Century Gothic" panose="020B0502020202020204" pitchFamily="34" charset="0"/>
              </a:rPr>
              <a:t>Our approach is threefold, in providing advice and support in Life, Work and Leisure after the Police.</a:t>
            </a:r>
          </a:p>
          <a:p>
            <a:endParaRPr lang="en-GB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598145-1C25-AC64-D088-79A2E0F7225B}"/>
              </a:ext>
            </a:extLst>
          </p:cNvPr>
          <p:cNvSpPr txBox="1"/>
          <p:nvPr/>
        </p:nvSpPr>
        <p:spPr>
          <a:xfrm>
            <a:off x="976216" y="6122967"/>
            <a:ext cx="447671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003B7A"/>
                </a:solidFill>
                <a:latin typeface="Century Gothic" panose="020B0502020202020204" pitchFamily="34" charset="0"/>
              </a:rPr>
              <a:t>Visit: </a:t>
            </a:r>
            <a:r>
              <a:rPr lang="en-GB" sz="1100" dirty="0">
                <a:solidFill>
                  <a:srgbClr val="003B7A"/>
                </a:solidFill>
                <a:latin typeface="Century Gothic" panose="020B0502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www.narpo.org</a:t>
            </a:r>
            <a:r>
              <a:rPr lang="en-GB" sz="1100" dirty="0">
                <a:solidFill>
                  <a:srgbClr val="003B7A"/>
                </a:solidFill>
                <a:latin typeface="Century Gothic" panose="020B0502020202020204" pitchFamily="34" charset="0"/>
              </a:rPr>
              <a:t> </a:t>
            </a:r>
          </a:p>
          <a:p>
            <a:r>
              <a:rPr lang="en-GB" sz="1100" dirty="0">
                <a:solidFill>
                  <a:srgbClr val="003B7A"/>
                </a:solidFill>
                <a:latin typeface="Century Gothic" panose="020B0502020202020204" pitchFamily="34" charset="0"/>
              </a:rPr>
              <a:t>Call: 01924362166 </a:t>
            </a:r>
          </a:p>
          <a:p>
            <a:r>
              <a:rPr lang="en-GB" sz="1100" dirty="0">
                <a:solidFill>
                  <a:srgbClr val="003B7A"/>
                </a:solidFill>
                <a:latin typeface="Century Gothic" panose="020B0502020202020204" pitchFamily="34" charset="0"/>
              </a:rPr>
              <a:t>Email: hq@narpo.org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62500BF2-A601-22C5-7389-2E5ED32BED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01" y="6122967"/>
            <a:ext cx="657461" cy="657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362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A person sitting on a bench reading a newspaper&#10;&#10;Description automatically generated">
            <a:extLst>
              <a:ext uri="{FF2B5EF4-FFF2-40B4-BE49-F238E27FC236}">
                <a16:creationId xmlns:a16="http://schemas.microsoft.com/office/drawing/2014/main" id="{A1DF243C-C654-81D5-4A06-0D10A78587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" t="10136" r="50391" b="21900"/>
          <a:stretch/>
        </p:blipFill>
        <p:spPr>
          <a:xfrm>
            <a:off x="4771009" y="0"/>
            <a:ext cx="7420991" cy="6858000"/>
          </a:xfrm>
          <a:custGeom>
            <a:avLst/>
            <a:gdLst/>
            <a:ahLst/>
            <a:cxnLst/>
            <a:rect l="l" t="t" r="r" b="b"/>
            <a:pathLst>
              <a:path w="8139373" h="6858000">
                <a:moveTo>
                  <a:pt x="5181344" y="0"/>
                </a:moveTo>
                <a:lnTo>
                  <a:pt x="8139373" y="0"/>
                </a:lnTo>
                <a:lnTo>
                  <a:pt x="813937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8129E6-1606-34EE-308D-022FD23B3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2559" y="609600"/>
            <a:ext cx="8596668" cy="1320800"/>
          </a:xfrm>
        </p:spPr>
        <p:txBody>
          <a:bodyPr>
            <a:norm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Our Members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693ED8-4FAC-2C2B-4861-42EE53661BBE}"/>
              </a:ext>
            </a:extLst>
          </p:cNvPr>
          <p:cNvSpPr txBox="1"/>
          <p:nvPr/>
        </p:nvSpPr>
        <p:spPr>
          <a:xfrm>
            <a:off x="1009409" y="1454198"/>
            <a:ext cx="5173978" cy="47486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400" b="1" i="0" u="none" strike="noStrike" baseline="0" dirty="0">
                <a:solidFill>
                  <a:srgbClr val="92D050"/>
                </a:solidFill>
                <a:latin typeface="Century Gothic" panose="020B0502020202020204" pitchFamily="34" charset="0"/>
              </a:rPr>
              <a:t>Full Members </a:t>
            </a:r>
          </a:p>
          <a:p>
            <a:pPr algn="l">
              <a:lnSpc>
                <a:spcPct val="150000"/>
              </a:lnSpc>
            </a:pPr>
            <a:r>
              <a:rPr lang="en-GB" sz="1600" b="0" i="0" u="none" strike="noStrike" baseline="0" dirty="0">
                <a:solidFill>
                  <a:srgbClr val="002060"/>
                </a:solidFill>
                <a:latin typeface="Century Gothic" panose="020B0502020202020204" pitchFamily="34" charset="0"/>
              </a:rPr>
              <a:t>Full Membership is open to former Police officers who have served in a Police Force and who have met the minimum requirements that would entitle them to a police pension.</a:t>
            </a:r>
          </a:p>
          <a:p>
            <a:pPr algn="l">
              <a:lnSpc>
                <a:spcPct val="150000"/>
              </a:lnSpc>
            </a:pPr>
            <a:endParaRPr lang="en-GB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en-GB" sz="2400" b="1" i="0" u="none" strike="noStrike" baseline="0" dirty="0">
                <a:solidFill>
                  <a:srgbClr val="92D050"/>
                </a:solidFill>
                <a:latin typeface="Century Gothic" panose="020B0502020202020204" pitchFamily="34" charset="0"/>
              </a:rPr>
              <a:t>Members</a:t>
            </a:r>
          </a:p>
          <a:p>
            <a:pPr algn="l">
              <a:lnSpc>
                <a:spcPct val="150000"/>
              </a:lnSpc>
            </a:pPr>
            <a:r>
              <a:rPr lang="en-GB" sz="1600" b="0" i="0" u="none" strike="noStrike" baseline="0" dirty="0">
                <a:solidFill>
                  <a:srgbClr val="002060"/>
                </a:solidFill>
                <a:latin typeface="Century Gothic" panose="020B0502020202020204" pitchFamily="34" charset="0"/>
              </a:rPr>
              <a:t>Granted by a Branch Committee to any person who is not eligible to join the Branch as a Full Member, which includes widows, widowers, partners and spouses.</a:t>
            </a:r>
          </a:p>
          <a:p>
            <a:pPr algn="l">
              <a:lnSpc>
                <a:spcPct val="150000"/>
              </a:lnSpc>
            </a:pPr>
            <a:endParaRPr lang="en-GB" sz="1800" b="0" i="0" u="none" strike="noStrike" baseline="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E8F34A7-A99C-ABEB-9A5A-DF77457C0715}"/>
              </a:ext>
            </a:extLst>
          </p:cNvPr>
          <p:cNvSpPr txBox="1"/>
          <p:nvPr/>
        </p:nvSpPr>
        <p:spPr>
          <a:xfrm>
            <a:off x="827127" y="6088242"/>
            <a:ext cx="447671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>
                <a:solidFill>
                  <a:srgbClr val="003B7A"/>
                </a:solidFill>
                <a:latin typeface="Century Gothic" panose="020B0502020202020204" pitchFamily="34" charset="0"/>
              </a:rPr>
              <a:t>Visit: </a:t>
            </a:r>
            <a:r>
              <a:rPr lang="en-GB" sz="1100">
                <a:solidFill>
                  <a:srgbClr val="003B7A"/>
                </a:solidFill>
                <a:latin typeface="Century Gothic" panose="020B0502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www.narpo.org</a:t>
            </a:r>
            <a:r>
              <a:rPr lang="en-GB" sz="1100">
                <a:solidFill>
                  <a:srgbClr val="003B7A"/>
                </a:solidFill>
                <a:latin typeface="Century Gothic" panose="020B0502020202020204" pitchFamily="34" charset="0"/>
              </a:rPr>
              <a:t> </a:t>
            </a:r>
          </a:p>
          <a:p>
            <a:r>
              <a:rPr lang="en-GB" sz="1100">
                <a:solidFill>
                  <a:srgbClr val="003B7A"/>
                </a:solidFill>
                <a:latin typeface="Century Gothic" panose="020B0502020202020204" pitchFamily="34" charset="0"/>
              </a:rPr>
              <a:t>Call: 01924362166 </a:t>
            </a:r>
          </a:p>
          <a:p>
            <a:r>
              <a:rPr lang="en-GB" sz="1100">
                <a:solidFill>
                  <a:srgbClr val="003B7A"/>
                </a:solidFill>
                <a:latin typeface="Century Gothic" panose="020B0502020202020204" pitchFamily="34" charset="0"/>
              </a:rPr>
              <a:t>Email: hq@narpo.org</a:t>
            </a:r>
            <a:endParaRPr lang="en-GB" sz="1100" dirty="0">
              <a:solidFill>
                <a:srgbClr val="003B7A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2" name="Picture 21" descr="Logo&#10;&#10;Description automatically generated">
            <a:extLst>
              <a:ext uri="{FF2B5EF4-FFF2-40B4-BE49-F238E27FC236}">
                <a16:creationId xmlns:a16="http://schemas.microsoft.com/office/drawing/2014/main" id="{1C676577-5FB1-5136-9153-1F875327B7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12" y="6059594"/>
            <a:ext cx="657461" cy="657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537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8129E6-1606-34EE-308D-022FD23B3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9736952" cy="1320800"/>
          </a:xfrm>
        </p:spPr>
        <p:txBody>
          <a:bodyPr>
            <a:norm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Member Benefits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073276-CCA1-2A6E-E013-A9369505836E}"/>
              </a:ext>
            </a:extLst>
          </p:cNvPr>
          <p:cNvSpPr/>
          <p:nvPr/>
        </p:nvSpPr>
        <p:spPr>
          <a:xfrm>
            <a:off x="11194742" y="5504155"/>
            <a:ext cx="448733" cy="3373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7084C9-1E9C-7816-7CA6-B49D1D9420DC}"/>
              </a:ext>
            </a:extLst>
          </p:cNvPr>
          <p:cNvSpPr txBox="1"/>
          <p:nvPr/>
        </p:nvSpPr>
        <p:spPr>
          <a:xfrm>
            <a:off x="10057868" y="6122967"/>
            <a:ext cx="447671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003B7A"/>
                </a:solidFill>
                <a:latin typeface="Century Gothic" panose="020B0502020202020204" pitchFamily="34" charset="0"/>
              </a:rPr>
              <a:t>Visit: </a:t>
            </a:r>
            <a:r>
              <a:rPr lang="en-GB" sz="1100" dirty="0">
                <a:solidFill>
                  <a:srgbClr val="003B7A"/>
                </a:solidFill>
                <a:latin typeface="Century Gothic" panose="020B0502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www.narpo.org</a:t>
            </a:r>
            <a:r>
              <a:rPr lang="en-GB" sz="1100" dirty="0">
                <a:solidFill>
                  <a:srgbClr val="003B7A"/>
                </a:solidFill>
                <a:latin typeface="Century Gothic" panose="020B0502020202020204" pitchFamily="34" charset="0"/>
              </a:rPr>
              <a:t> </a:t>
            </a:r>
          </a:p>
          <a:p>
            <a:r>
              <a:rPr lang="en-GB" sz="1100" dirty="0">
                <a:solidFill>
                  <a:srgbClr val="003B7A"/>
                </a:solidFill>
                <a:latin typeface="Century Gothic" panose="020B0502020202020204" pitchFamily="34" charset="0"/>
              </a:rPr>
              <a:t>Call: 01924362166 </a:t>
            </a:r>
          </a:p>
          <a:p>
            <a:r>
              <a:rPr lang="en-GB" sz="1100" dirty="0">
                <a:solidFill>
                  <a:srgbClr val="003B7A"/>
                </a:solidFill>
                <a:latin typeface="Century Gothic" panose="020B0502020202020204" pitchFamily="34" charset="0"/>
              </a:rPr>
              <a:t>Email: hq@narpo.org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9DE8CD8B-EE74-BD92-9ACC-6B3D33D217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3953" y="6094319"/>
            <a:ext cx="657461" cy="657461"/>
          </a:xfrm>
          <a:prstGeom prst="rect">
            <a:avLst/>
          </a:prstGeom>
        </p:spPr>
      </p:pic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0CF1DAB3-E6CE-CD5B-1A6A-6F4C0A6E68B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2645816"/>
              </p:ext>
            </p:extLst>
          </p:nvPr>
        </p:nvGraphicFramePr>
        <p:xfrm>
          <a:off x="1333503" y="1438605"/>
          <a:ext cx="9524996" cy="5176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414127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8129E6-1606-34EE-308D-022FD23B3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en-GB" b="1">
                <a:latin typeface="Century Gothic" panose="020B0502020202020204" pitchFamily="34" charset="0"/>
              </a:rPr>
              <a:t>Member Services</a:t>
            </a:r>
            <a:endParaRPr lang="en-GB" b="1" dirty="0">
              <a:latin typeface="Century Gothic" panose="020B0502020202020204" pitchFamily="34" charset="0"/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693ED8-4FAC-2C2B-4861-42EE53661BBE}"/>
              </a:ext>
            </a:extLst>
          </p:cNvPr>
          <p:cNvSpPr txBox="1"/>
          <p:nvPr/>
        </p:nvSpPr>
        <p:spPr>
          <a:xfrm>
            <a:off x="1333502" y="1676532"/>
            <a:ext cx="9847116" cy="5518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000" b="1" i="0" u="none" strike="noStrike" baseline="0" dirty="0">
                <a:solidFill>
                  <a:srgbClr val="92D050"/>
                </a:solidFill>
                <a:latin typeface="Century Gothic" panose="020B0502020202020204" pitchFamily="34" charset="0"/>
              </a:rPr>
              <a:t>Pensions and Benefits</a:t>
            </a:r>
          </a:p>
          <a:p>
            <a:pPr algn="l">
              <a:lnSpc>
                <a:spcPct val="150000"/>
              </a:lnSpc>
            </a:pPr>
            <a:r>
              <a:rPr lang="en-GB" sz="1600" b="0" i="0" u="none" strike="noStrike" baseline="0" dirty="0">
                <a:solidFill>
                  <a:srgbClr val="002060"/>
                </a:solidFill>
                <a:latin typeface="Century Gothic" panose="020B0502020202020204" pitchFamily="34" charset="0"/>
              </a:rPr>
              <a:t>NARPO provide advice and assistance on a wide variety of topics including police pensions</a:t>
            </a: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. There are also free advice services for Members on </a:t>
            </a:r>
            <a:r>
              <a:rPr lang="en-GB" sz="1600" b="0" i="0" u="none" strike="noStrike" baseline="0" dirty="0">
                <a:solidFill>
                  <a:srgbClr val="002060"/>
                </a:solidFill>
                <a:latin typeface="Century Gothic" panose="020B0502020202020204" pitchFamily="34" charset="0"/>
              </a:rPr>
              <a:t>state benefits, IT and taxation.</a:t>
            </a:r>
            <a:endParaRPr lang="en-GB" sz="1800" b="0" i="0" u="none" strike="noStrike" baseline="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en-GB" sz="2000" b="1" i="0" u="none" strike="noStrike" baseline="0" dirty="0">
                <a:solidFill>
                  <a:srgbClr val="92D050"/>
                </a:solidFill>
                <a:latin typeface="Century Gothic" panose="020B0502020202020204" pitchFamily="34" charset="0"/>
              </a:rPr>
              <a:t>Wellbeing</a:t>
            </a:r>
          </a:p>
          <a:p>
            <a:pPr algn="l">
              <a:lnSpc>
                <a:spcPct val="150000"/>
              </a:lnSpc>
            </a:pPr>
            <a:r>
              <a:rPr lang="en-GB" sz="1600" b="0" i="0" u="none" strike="noStrike" baseline="0" dirty="0">
                <a:solidFill>
                  <a:srgbClr val="002060"/>
                </a:solidFill>
                <a:latin typeface="Century Gothic" panose="020B0502020202020204" pitchFamily="34" charset="0"/>
              </a:rPr>
              <a:t>NARPO work with a range of organisations to provide members with a variety of </a:t>
            </a: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w</a:t>
            </a:r>
            <a:r>
              <a:rPr lang="en-GB" sz="1600" b="0" i="0" u="none" strike="noStrike" baseline="0" dirty="0">
                <a:solidFill>
                  <a:srgbClr val="002060"/>
                </a:solidFill>
                <a:latin typeface="Century Gothic" panose="020B0502020202020204" pitchFamily="34" charset="0"/>
              </a:rPr>
              <a:t>ellbeing resources. Your local Branch may also have a team of Welfare Representatives who can provide signposting. </a:t>
            </a:r>
            <a:endParaRPr lang="en-GB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en-GB" sz="2000" b="1" i="0" u="none" strike="noStrike" baseline="0" dirty="0">
                <a:solidFill>
                  <a:srgbClr val="92D050"/>
                </a:solidFill>
                <a:latin typeface="Century Gothic" panose="020B0502020202020204" pitchFamily="34" charset="0"/>
              </a:rPr>
              <a:t>Contact and Support</a:t>
            </a:r>
            <a:endParaRPr lang="en-GB" sz="2400" b="1" i="0" u="none" strike="noStrike" baseline="0" dirty="0">
              <a:solidFill>
                <a:srgbClr val="92D050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en-GB" sz="1600" i="0" u="none" strike="noStrike" baseline="0" dirty="0">
                <a:solidFill>
                  <a:srgbClr val="003B7A"/>
                </a:solidFill>
                <a:latin typeface="Century Gothic" panose="020B0502020202020204" pitchFamily="34" charset="0"/>
              </a:rPr>
              <a:t>The NARPO website has an exclusive </a:t>
            </a:r>
            <a:r>
              <a:rPr lang="en-GB" sz="1600" dirty="0">
                <a:solidFill>
                  <a:srgbClr val="003B7A"/>
                </a:solidFill>
                <a:latin typeface="Century Gothic" panose="020B0502020202020204" pitchFamily="34" charset="0"/>
              </a:rPr>
              <a:t>m</a:t>
            </a:r>
            <a:r>
              <a:rPr lang="en-GB" sz="1600" i="0" u="none" strike="noStrike" baseline="0" dirty="0">
                <a:solidFill>
                  <a:srgbClr val="003B7A"/>
                </a:solidFill>
                <a:latin typeface="Century Gothic" panose="020B0502020202020204" pitchFamily="34" charset="0"/>
              </a:rPr>
              <a:t>embers section allowing access to the latest information and offers. NARPO HQ is able to </a:t>
            </a:r>
            <a:r>
              <a:rPr lang="en-GB" sz="1600" dirty="0">
                <a:solidFill>
                  <a:srgbClr val="003B7A"/>
                </a:solidFill>
                <a:latin typeface="Century Gothic" panose="020B0502020202020204" pitchFamily="34" charset="0"/>
              </a:rPr>
              <a:t>take enquires by phone and email, Monday-Friday. </a:t>
            </a:r>
            <a:endParaRPr lang="en-GB" sz="1600" i="0" u="none" strike="noStrike" baseline="0" dirty="0">
              <a:solidFill>
                <a:srgbClr val="003B7A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50000"/>
              </a:lnSpc>
            </a:pPr>
            <a:endParaRPr lang="en-GB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50000"/>
              </a:lnSpc>
            </a:pPr>
            <a:endParaRPr lang="en-GB" sz="1800" b="0" i="0" u="none" strike="noStrike" baseline="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50000"/>
              </a:lnSpc>
            </a:pPr>
            <a:endParaRPr lang="en-GB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50000"/>
              </a:lnSpc>
            </a:pPr>
            <a:endParaRPr lang="en-GB" sz="1800" b="0" i="0" u="none" strike="noStrike" baseline="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6DFE4B-E8D7-822E-9F94-C04E69C9F146}"/>
              </a:ext>
            </a:extLst>
          </p:cNvPr>
          <p:cNvSpPr txBox="1"/>
          <p:nvPr/>
        </p:nvSpPr>
        <p:spPr>
          <a:xfrm>
            <a:off x="10057868" y="6122967"/>
            <a:ext cx="447671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>
                <a:solidFill>
                  <a:srgbClr val="003B7A"/>
                </a:solidFill>
                <a:latin typeface="Century Gothic" panose="020B0502020202020204" pitchFamily="34" charset="0"/>
              </a:rPr>
              <a:t>Visit: </a:t>
            </a:r>
            <a:r>
              <a:rPr lang="en-GB" sz="1100">
                <a:solidFill>
                  <a:srgbClr val="003B7A"/>
                </a:solidFill>
                <a:latin typeface="Century Gothic" panose="020B0502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www.narpo.org</a:t>
            </a:r>
            <a:r>
              <a:rPr lang="en-GB" sz="1100">
                <a:solidFill>
                  <a:srgbClr val="003B7A"/>
                </a:solidFill>
                <a:latin typeface="Century Gothic" panose="020B0502020202020204" pitchFamily="34" charset="0"/>
              </a:rPr>
              <a:t> </a:t>
            </a:r>
          </a:p>
          <a:p>
            <a:r>
              <a:rPr lang="en-GB" sz="1100">
                <a:solidFill>
                  <a:srgbClr val="003B7A"/>
                </a:solidFill>
                <a:latin typeface="Century Gothic" panose="020B0502020202020204" pitchFamily="34" charset="0"/>
              </a:rPr>
              <a:t>Call: 01924362166 </a:t>
            </a:r>
          </a:p>
          <a:p>
            <a:r>
              <a:rPr lang="en-GB" sz="1100">
                <a:solidFill>
                  <a:srgbClr val="003B7A"/>
                </a:solidFill>
                <a:latin typeface="Century Gothic" panose="020B0502020202020204" pitchFamily="34" charset="0"/>
              </a:rPr>
              <a:t>Email: hq@narpo.org</a:t>
            </a:r>
            <a:endParaRPr lang="en-GB" sz="1100" dirty="0">
              <a:solidFill>
                <a:srgbClr val="003B7A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BA471A01-0CFC-DB78-FDEB-8BCA8A4116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3953" y="6094319"/>
            <a:ext cx="657461" cy="657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986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DBD16B9-163E-DF67-F0FE-FA3F90F5DC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01" t="30137" r="22131" b="404"/>
          <a:stretch/>
        </p:blipFill>
        <p:spPr>
          <a:xfrm>
            <a:off x="5129598" y="-14439"/>
            <a:ext cx="7811581" cy="6866467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8233367-02EA-5630-8384-1602CBFC6281}"/>
              </a:ext>
            </a:extLst>
          </p:cNvPr>
          <p:cNvSpPr txBox="1"/>
          <p:nvPr/>
        </p:nvSpPr>
        <p:spPr>
          <a:xfrm>
            <a:off x="326063" y="5874151"/>
            <a:ext cx="69798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3B7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Visit: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3B7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www.narpo.org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3B7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3B7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Call: 01924362166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3B7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Email: hq@narpo.org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742E68-35BC-E028-A4C5-8C193D3D36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254643" y="-20411"/>
            <a:ext cx="5381067" cy="6878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25632D-DDAF-64DF-6D66-54327376FE60}"/>
              </a:ext>
            </a:extLst>
          </p:cNvPr>
          <p:cNvSpPr txBox="1"/>
          <p:nvPr/>
        </p:nvSpPr>
        <p:spPr>
          <a:xfrm>
            <a:off x="203550" y="388342"/>
            <a:ext cx="5503580" cy="7355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srgbClr val="003B7A"/>
                </a:solidFill>
                <a:latin typeface="Century Gothic"/>
                <a:cs typeface="Century Gothic"/>
              </a:rPr>
              <a:t>Staying Connected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3B7A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3B7A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  <a:p>
            <a:pPr algn="l"/>
            <a:endParaRPr lang="en-GB" sz="1800" b="0" i="0" u="none" strike="noStrike" baseline="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r>
              <a:rPr lang="en-GB" b="1" dirty="0">
                <a:solidFill>
                  <a:srgbClr val="92D050"/>
                </a:solidFill>
                <a:latin typeface="Century Gothic" panose="020B0502020202020204" pitchFamily="34" charset="0"/>
              </a:rPr>
              <a:t>NARPO News 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3A79"/>
                </a:solidFill>
                <a:latin typeface="Century Gothic" panose="020B0502020202020204" pitchFamily="34" charset="0"/>
              </a:rPr>
              <a:t>NARPO News is</a:t>
            </a:r>
            <a:r>
              <a:rPr lang="en-GB" sz="1400" i="0" u="none" strike="noStrike" baseline="0" dirty="0">
                <a:solidFill>
                  <a:srgbClr val="003A79"/>
                </a:solidFill>
                <a:latin typeface="Century Gothic" panose="020B0502020202020204" pitchFamily="34" charset="0"/>
              </a:rPr>
              <a:t> NARPO’s quarterly membership magazine posted directly to all members. </a:t>
            </a:r>
          </a:p>
          <a:p>
            <a:pPr>
              <a:lnSpc>
                <a:spcPct val="150000"/>
              </a:lnSpc>
            </a:pPr>
            <a:endParaRPr lang="en-GB" sz="1400" i="0" u="none" strike="noStrike" baseline="0" dirty="0">
              <a:solidFill>
                <a:srgbClr val="003A79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i="0" u="none" strike="noStrike" baseline="0" dirty="0">
                <a:solidFill>
                  <a:srgbClr val="003A79"/>
                </a:solidFill>
                <a:latin typeface="Century Gothic" panose="020B0502020202020204" pitchFamily="34" charset="0"/>
              </a:rPr>
              <a:t>The magazine is well-received by our members, with each issue offering the latest news, pension benefits updates and advice on a range of issues such as wellbeing and computer know-how.  </a:t>
            </a:r>
          </a:p>
          <a:p>
            <a:endParaRPr lang="en-GB" sz="1800" b="0" i="0" u="none" strike="noStrike" baseline="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r>
              <a:rPr lang="en-GB" b="1" dirty="0">
                <a:solidFill>
                  <a:srgbClr val="92D050"/>
                </a:solidFill>
                <a:latin typeface="Century Gothic" panose="020B0502020202020204" pitchFamily="34" charset="0"/>
              </a:rPr>
              <a:t>New Horizons</a:t>
            </a:r>
            <a:endParaRPr lang="en-GB" sz="1800" i="0" u="none" strike="noStrike" baseline="0" dirty="0">
              <a:solidFill>
                <a:srgbClr val="003A79"/>
              </a:solidFill>
              <a:latin typeface="Century Gothic" panose="020B0502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>
                <a:solidFill>
                  <a:srgbClr val="003B7A"/>
                </a:solidFill>
                <a:latin typeface="Century Gothic"/>
                <a:cs typeface="Century Gothic"/>
              </a:rPr>
              <a:t>NARPO also have a digital Newsletter, New Horizons, designed to keep members updated with the latest offers, campaign work and pensions advice. </a:t>
            </a:r>
            <a:endParaRPr kumimoji="0" lang="en-GB" sz="1400" i="0" u="none" strike="noStrike" kern="1200" cap="none" spc="0" normalizeH="0" baseline="0" noProof="0" dirty="0">
              <a:ln>
                <a:noFill/>
              </a:ln>
              <a:solidFill>
                <a:srgbClr val="003B7A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3B7A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3B7A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3B7A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3B7A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3B7A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3B7A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3B7A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1D6D6A-C673-D621-AA51-E80669F9810C}"/>
              </a:ext>
            </a:extLst>
          </p:cNvPr>
          <p:cNvSpPr txBox="1"/>
          <p:nvPr/>
        </p:nvSpPr>
        <p:spPr>
          <a:xfrm>
            <a:off x="887465" y="5986988"/>
            <a:ext cx="447671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003B7A"/>
                </a:solidFill>
                <a:latin typeface="Century Gothic" panose="020B0502020202020204" pitchFamily="34" charset="0"/>
              </a:rPr>
              <a:t>Visit: </a:t>
            </a:r>
            <a:r>
              <a:rPr lang="en-GB" sz="1100" dirty="0">
                <a:solidFill>
                  <a:srgbClr val="003B7A"/>
                </a:solidFill>
                <a:latin typeface="Century Gothic" panose="020B0502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www.narpo.org</a:t>
            </a:r>
            <a:r>
              <a:rPr lang="en-GB" sz="1100" dirty="0">
                <a:solidFill>
                  <a:srgbClr val="003B7A"/>
                </a:solidFill>
                <a:latin typeface="Century Gothic" panose="020B0502020202020204" pitchFamily="34" charset="0"/>
              </a:rPr>
              <a:t> </a:t>
            </a:r>
          </a:p>
          <a:p>
            <a:r>
              <a:rPr lang="en-GB" sz="1100" dirty="0">
                <a:solidFill>
                  <a:srgbClr val="003B7A"/>
                </a:solidFill>
                <a:latin typeface="Century Gothic" panose="020B0502020202020204" pitchFamily="34" charset="0"/>
              </a:rPr>
              <a:t>Call: 01924362166 </a:t>
            </a:r>
          </a:p>
          <a:p>
            <a:r>
              <a:rPr lang="en-GB" sz="1100" dirty="0">
                <a:solidFill>
                  <a:srgbClr val="003B7A"/>
                </a:solidFill>
                <a:latin typeface="Century Gothic" panose="020B0502020202020204" pitchFamily="34" charset="0"/>
              </a:rPr>
              <a:t>Email: hq@narpo.org</a:t>
            </a: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B7CE25B6-A463-732D-4B00-127F70EFDA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50" y="5958340"/>
            <a:ext cx="657461" cy="657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441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8129E6-1606-34EE-308D-022FD23B3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Campaigning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693ED8-4FAC-2C2B-4861-42EE53661BBE}"/>
              </a:ext>
            </a:extLst>
          </p:cNvPr>
          <p:cNvSpPr txBox="1"/>
          <p:nvPr/>
        </p:nvSpPr>
        <p:spPr>
          <a:xfrm>
            <a:off x="1333502" y="1676532"/>
            <a:ext cx="9847116" cy="6764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000" b="1" i="0" u="none" strike="noStrike" baseline="0" dirty="0">
                <a:solidFill>
                  <a:srgbClr val="92D050"/>
                </a:solidFill>
                <a:latin typeface="Century Gothic" panose="020B0502020202020204" pitchFamily="34" charset="0"/>
              </a:rPr>
              <a:t>Public Service Pensioners Council 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3B7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entury Gothic"/>
              </a:rPr>
              <a:t>We’re an active member of the Public Service Pensioners Council. PSPC brings together the various organisations for retired public servants and the retired members’ sections of public sector unions, providing a united voice on issues of concern to government and the public. 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1800" b="0" i="0" u="none" strike="noStrike" baseline="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en-GB" sz="2000" b="1" i="0" u="none" strike="noStrike" baseline="0" dirty="0">
                <a:solidFill>
                  <a:srgbClr val="92D050"/>
                </a:solidFill>
                <a:latin typeface="Century Gothic" panose="020B0502020202020204" pitchFamily="34" charset="0"/>
              </a:rPr>
              <a:t>LLA</a:t>
            </a:r>
          </a:p>
          <a:p>
            <a:pPr algn="l">
              <a:lnSpc>
                <a:spcPct val="150000"/>
              </a:lnSpc>
            </a:pPr>
            <a:r>
              <a:rPr lang="en-GB" sz="1600" b="0" i="0" u="none" strike="noStrike" baseline="0" dirty="0">
                <a:solidFill>
                  <a:srgbClr val="002060"/>
                </a:solidFill>
                <a:latin typeface="Century Gothic" panose="020B0502020202020204" pitchFamily="34" charset="0"/>
              </a:rPr>
              <a:t>We are part of the campaigning group Later Life Ambitions  - encouraging the Government to adopt policies that support older people.</a:t>
            </a:r>
          </a:p>
          <a:p>
            <a:pPr>
              <a:lnSpc>
                <a:spcPct val="150000"/>
              </a:lnSpc>
            </a:pPr>
            <a:endParaRPr lang="en-GB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en-GB" sz="2000" b="1" i="0" u="none" strike="noStrike" baseline="0" dirty="0">
                <a:solidFill>
                  <a:srgbClr val="92D050"/>
                </a:solidFill>
                <a:latin typeface="Century Gothic" panose="020B0502020202020204" pitchFamily="34" charset="0"/>
              </a:rPr>
              <a:t>AGE UK</a:t>
            </a:r>
            <a:endParaRPr lang="en-GB" sz="2400" b="1" i="0" u="none" strike="noStrike" baseline="0" dirty="0">
              <a:solidFill>
                <a:srgbClr val="92D050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en-GB" sz="1600" dirty="0">
                <a:solidFill>
                  <a:srgbClr val="003B7A"/>
                </a:solidFill>
                <a:latin typeface="Century Gothic" panose="020B0502020202020204" pitchFamily="34" charset="0"/>
              </a:rPr>
              <a:t>We are also a member of AGE UK and Wales Seniors Forum </a:t>
            </a:r>
          </a:p>
          <a:p>
            <a:pPr algn="l">
              <a:lnSpc>
                <a:spcPct val="150000"/>
              </a:lnSpc>
            </a:pPr>
            <a:endParaRPr lang="en-GB" sz="1600" i="0" u="none" strike="noStrike" baseline="0" dirty="0">
              <a:solidFill>
                <a:srgbClr val="003B7A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50000"/>
              </a:lnSpc>
            </a:pPr>
            <a:endParaRPr lang="en-GB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50000"/>
              </a:lnSpc>
            </a:pPr>
            <a:endParaRPr lang="en-GB" sz="1800" b="0" i="0" u="none" strike="noStrike" baseline="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50000"/>
              </a:lnSpc>
            </a:pPr>
            <a:endParaRPr lang="en-GB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50000"/>
              </a:lnSpc>
            </a:pPr>
            <a:endParaRPr lang="en-GB" sz="1800" b="0" i="0" u="none" strike="noStrike" baseline="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6DFE4B-E8D7-822E-9F94-C04E69C9F146}"/>
              </a:ext>
            </a:extLst>
          </p:cNvPr>
          <p:cNvSpPr txBox="1"/>
          <p:nvPr/>
        </p:nvSpPr>
        <p:spPr>
          <a:xfrm>
            <a:off x="10057868" y="6122967"/>
            <a:ext cx="447671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003B7A"/>
                </a:solidFill>
                <a:latin typeface="Century Gothic" panose="020B0502020202020204" pitchFamily="34" charset="0"/>
              </a:rPr>
              <a:t>Visit: </a:t>
            </a:r>
            <a:r>
              <a:rPr lang="en-GB" sz="1100" dirty="0">
                <a:solidFill>
                  <a:srgbClr val="003B7A"/>
                </a:solidFill>
                <a:latin typeface="Century Gothic" panose="020B0502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www.narpo.org</a:t>
            </a:r>
            <a:r>
              <a:rPr lang="en-GB" sz="1100" dirty="0">
                <a:solidFill>
                  <a:srgbClr val="003B7A"/>
                </a:solidFill>
                <a:latin typeface="Century Gothic" panose="020B0502020202020204" pitchFamily="34" charset="0"/>
              </a:rPr>
              <a:t> </a:t>
            </a:r>
          </a:p>
          <a:p>
            <a:r>
              <a:rPr lang="en-GB" sz="1100" dirty="0">
                <a:solidFill>
                  <a:srgbClr val="003B7A"/>
                </a:solidFill>
                <a:latin typeface="Century Gothic" panose="020B0502020202020204" pitchFamily="34" charset="0"/>
              </a:rPr>
              <a:t>Call: 01924362166 </a:t>
            </a:r>
          </a:p>
          <a:p>
            <a:r>
              <a:rPr lang="en-GB" sz="1100" dirty="0">
                <a:solidFill>
                  <a:srgbClr val="003B7A"/>
                </a:solidFill>
                <a:latin typeface="Century Gothic" panose="020B0502020202020204" pitchFamily="34" charset="0"/>
              </a:rPr>
              <a:t>Email: hq@narpo.org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BA471A01-0CFC-DB78-FDEB-8BCA8A4116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3953" y="6094319"/>
            <a:ext cx="657461" cy="657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451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03AE127-802C-459A-A612-DB85B67F0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8129E6-1606-34EE-308D-022FD23B3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950" y="1179151"/>
            <a:ext cx="3300646" cy="446388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Your Local Branch </a:t>
            </a: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9323D83D-50D6-4040-A58B-FCEA340F88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A1FE6BB-DFB2-4080-9B5E-076EF5DDE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6670" y="1442595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6693ED8-4FAC-2C2B-4861-42EE53661BBE}"/>
              </a:ext>
            </a:extLst>
          </p:cNvPr>
          <p:cNvSpPr txBox="1"/>
          <p:nvPr/>
        </p:nvSpPr>
        <p:spPr>
          <a:xfrm>
            <a:off x="4978918" y="1109145"/>
            <a:ext cx="6341016" cy="4603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endParaRPr lang="en-US" i="0" u="none" strike="noStrike" baseline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b="0" i="0" u="none" strike="noStrike" baseline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b="0" i="0" u="none" strike="noStrike" baseline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F10FD715-4DCE-4779-B634-EC78315EA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1364139" y="0"/>
            <a:ext cx="842596" cy="4616289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CE7EDBB-2949-5722-7567-010F2E9736D4}"/>
              </a:ext>
            </a:extLst>
          </p:cNvPr>
          <p:cNvSpPr txBox="1"/>
          <p:nvPr/>
        </p:nvSpPr>
        <p:spPr>
          <a:xfrm>
            <a:off x="4934713" y="1384814"/>
            <a:ext cx="61036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i="0" u="none" strike="noStrike" kern="1200" cap="none" spc="0" normalizeH="0" baseline="0" noProof="0" dirty="0">
                <a:ln>
                  <a:noFill/>
                </a:ln>
                <a:solidFill>
                  <a:srgbClr val="003B7A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Branch Information goes here. </a:t>
            </a:r>
            <a:endParaRPr kumimoji="0" lang="en-GB" sz="1800" i="0" u="none" strike="noStrike" kern="1200" cap="none" spc="0" normalizeH="0" baseline="0" noProof="0" dirty="0">
              <a:ln>
                <a:noFill/>
              </a:ln>
              <a:solidFill>
                <a:srgbClr val="003B7A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DE2AB26-63E9-C25F-CF08-BCE636A2EBC1}"/>
              </a:ext>
            </a:extLst>
          </p:cNvPr>
          <p:cNvSpPr txBox="1"/>
          <p:nvPr/>
        </p:nvSpPr>
        <p:spPr>
          <a:xfrm>
            <a:off x="10057868" y="6122967"/>
            <a:ext cx="447671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003B7A"/>
                </a:solidFill>
                <a:latin typeface="Century Gothic" panose="020B0502020202020204" pitchFamily="34" charset="0"/>
              </a:rPr>
              <a:t>Visit: </a:t>
            </a:r>
            <a:r>
              <a:rPr lang="en-GB" sz="1100" dirty="0">
                <a:solidFill>
                  <a:srgbClr val="003B7A"/>
                </a:solidFill>
                <a:latin typeface="Century Gothic" panose="020B0502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www.narpo.org</a:t>
            </a:r>
            <a:r>
              <a:rPr lang="en-GB" sz="1100" dirty="0">
                <a:solidFill>
                  <a:srgbClr val="003B7A"/>
                </a:solidFill>
                <a:latin typeface="Century Gothic" panose="020B0502020202020204" pitchFamily="34" charset="0"/>
              </a:rPr>
              <a:t> </a:t>
            </a:r>
          </a:p>
          <a:p>
            <a:r>
              <a:rPr lang="en-GB" sz="1100" dirty="0">
                <a:solidFill>
                  <a:srgbClr val="003B7A"/>
                </a:solidFill>
                <a:latin typeface="Century Gothic" panose="020B0502020202020204" pitchFamily="34" charset="0"/>
              </a:rPr>
              <a:t>Call: 01924362166 </a:t>
            </a:r>
          </a:p>
          <a:p>
            <a:r>
              <a:rPr lang="en-GB" sz="1100" dirty="0">
                <a:solidFill>
                  <a:srgbClr val="003B7A"/>
                </a:solidFill>
                <a:latin typeface="Century Gothic" panose="020B0502020202020204" pitchFamily="34" charset="0"/>
              </a:rPr>
              <a:t>Email: hq@narpo.org</a:t>
            </a:r>
          </a:p>
        </p:txBody>
      </p:sp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2C4690D6-2052-2928-620C-7ADF5D0E16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3953" y="6094319"/>
            <a:ext cx="657461" cy="657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04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8129E6-1606-34EE-308D-022FD23B3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Joining NARPO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693ED8-4FAC-2C2B-4861-42EE53661BBE}"/>
              </a:ext>
            </a:extLst>
          </p:cNvPr>
          <p:cNvSpPr txBox="1"/>
          <p:nvPr/>
        </p:nvSpPr>
        <p:spPr>
          <a:xfrm>
            <a:off x="1333502" y="1676532"/>
            <a:ext cx="9847116" cy="6524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GB" sz="1800" b="0" i="0" u="none" strike="noStrike" baseline="0" dirty="0">
                <a:solidFill>
                  <a:srgbClr val="002060"/>
                </a:solidFill>
                <a:latin typeface="Century Gothic" panose="020B0502020202020204" pitchFamily="34" charset="0"/>
              </a:rPr>
              <a:t>By joining NARPO, you’ll be supporting an organisation actively campaigning on behalf of former Police Officers and their families. Not only will you be contributing towards a movement which, together with its Partner bodies, represents the views of over 1 million older people in the UK, but you’ll also be eligible for some fantastic benefits.</a:t>
            </a:r>
          </a:p>
          <a:p>
            <a:pPr>
              <a:lnSpc>
                <a:spcPct val="150000"/>
              </a:lnSpc>
              <a:spcBef>
                <a:spcPct val="20000"/>
              </a:spcBef>
            </a:pPr>
            <a:endParaRPr lang="en-GB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GB" sz="2800" b="1" i="0" u="none" strike="noStrike" baseline="0" dirty="0">
                <a:solidFill>
                  <a:srgbClr val="003B7A"/>
                </a:solidFill>
                <a:latin typeface="Century Gothic" panose="020B0502020202020204" pitchFamily="34" charset="0"/>
              </a:rPr>
              <a:t>The subscription rate for 2023 is </a:t>
            </a:r>
            <a:r>
              <a:rPr lang="en-GB" sz="2800" b="1" i="0" u="none" strike="noStrike" baseline="0" dirty="0">
                <a:solidFill>
                  <a:srgbClr val="92D050"/>
                </a:solidFill>
                <a:latin typeface="Century Gothic" panose="020B0502020202020204" pitchFamily="34" charset="0"/>
              </a:rPr>
              <a:t>only £24.60 </a:t>
            </a:r>
            <a:r>
              <a:rPr lang="en-GB" sz="2800" b="1" i="0" u="none" strike="noStrike" baseline="0" dirty="0">
                <a:solidFill>
                  <a:srgbClr val="003B7A"/>
                </a:solidFill>
                <a:latin typeface="Century Gothic" panose="020B0502020202020204" pitchFamily="34" charset="0"/>
              </a:rPr>
              <a:t>for the whole calendar year.</a:t>
            </a:r>
          </a:p>
          <a:p>
            <a:pPr>
              <a:lnSpc>
                <a:spcPct val="150000"/>
              </a:lnSpc>
              <a:spcBef>
                <a:spcPct val="20000"/>
              </a:spcBef>
            </a:pPr>
            <a:endParaRPr lang="en-GB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endParaRPr lang="en-GB" sz="1800" b="0" i="0" u="none" strike="noStrike" baseline="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50000"/>
              </a:lnSpc>
            </a:pPr>
            <a:endParaRPr lang="en-GB" sz="1600" i="0" u="none" strike="noStrike" baseline="0" dirty="0">
              <a:solidFill>
                <a:srgbClr val="003B7A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50000"/>
              </a:lnSpc>
            </a:pPr>
            <a:endParaRPr lang="en-GB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50000"/>
              </a:lnSpc>
            </a:pPr>
            <a:endParaRPr lang="en-GB" sz="1800" b="0" i="0" u="none" strike="noStrike" baseline="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50000"/>
              </a:lnSpc>
            </a:pPr>
            <a:endParaRPr lang="en-GB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50000"/>
              </a:lnSpc>
            </a:pPr>
            <a:endParaRPr lang="en-GB" sz="1800" b="0" i="0" u="none" strike="noStrike" baseline="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6DFE4B-E8D7-822E-9F94-C04E69C9F146}"/>
              </a:ext>
            </a:extLst>
          </p:cNvPr>
          <p:cNvSpPr txBox="1"/>
          <p:nvPr/>
        </p:nvSpPr>
        <p:spPr>
          <a:xfrm>
            <a:off x="10057868" y="6122967"/>
            <a:ext cx="447671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003B7A"/>
                </a:solidFill>
                <a:latin typeface="Century Gothic" panose="020B0502020202020204" pitchFamily="34" charset="0"/>
              </a:rPr>
              <a:t>Visit: </a:t>
            </a:r>
            <a:r>
              <a:rPr lang="en-GB" sz="1100" dirty="0">
                <a:solidFill>
                  <a:srgbClr val="003B7A"/>
                </a:solidFill>
                <a:latin typeface="Century Gothic" panose="020B0502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www.narpo.org</a:t>
            </a:r>
            <a:r>
              <a:rPr lang="en-GB" sz="1100" dirty="0">
                <a:solidFill>
                  <a:srgbClr val="003B7A"/>
                </a:solidFill>
                <a:latin typeface="Century Gothic" panose="020B0502020202020204" pitchFamily="34" charset="0"/>
              </a:rPr>
              <a:t> </a:t>
            </a:r>
          </a:p>
          <a:p>
            <a:r>
              <a:rPr lang="en-GB" sz="1100" dirty="0">
                <a:solidFill>
                  <a:srgbClr val="003B7A"/>
                </a:solidFill>
                <a:latin typeface="Century Gothic" panose="020B0502020202020204" pitchFamily="34" charset="0"/>
              </a:rPr>
              <a:t>Call: 01924362166 </a:t>
            </a:r>
          </a:p>
          <a:p>
            <a:r>
              <a:rPr lang="en-GB" sz="1100" dirty="0">
                <a:solidFill>
                  <a:srgbClr val="003B7A"/>
                </a:solidFill>
                <a:latin typeface="Century Gothic" panose="020B0502020202020204" pitchFamily="34" charset="0"/>
              </a:rPr>
              <a:t>Email: hq@narpo.org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BA471A01-0CFC-DB78-FDEB-8BCA8A4116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3953" y="6094319"/>
            <a:ext cx="657461" cy="657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274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BE9D4C4-9FA3-4885-A769-301639CC7A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619B2F-EB65-CD50-9F1A-4FECE7D9CE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99" b="6499"/>
          <a:stretch/>
        </p:blipFill>
        <p:spPr>
          <a:xfrm>
            <a:off x="4296867" y="5"/>
            <a:ext cx="4831627" cy="4520011"/>
          </a:xfrm>
          <a:custGeom>
            <a:avLst/>
            <a:gdLst/>
            <a:ahLst/>
            <a:cxnLst/>
            <a:rect l="l" t="t" r="r" b="b"/>
            <a:pathLst>
              <a:path w="4831627" h="4520011">
                <a:moveTo>
                  <a:pt x="0" y="0"/>
                </a:moveTo>
                <a:lnTo>
                  <a:pt x="4831627" y="0"/>
                </a:lnTo>
                <a:lnTo>
                  <a:pt x="1416677" y="4520011"/>
                </a:lnTo>
                <a:close/>
              </a:path>
            </a:pathLst>
          </a:cu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059B2EA-EEC4-E2F8-9D42-324588EB28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23" t="24107" r="18130" b="16954"/>
          <a:stretch/>
        </p:blipFill>
        <p:spPr>
          <a:xfrm>
            <a:off x="4146169" y="-4"/>
            <a:ext cx="8139373" cy="6858000"/>
          </a:xfrm>
          <a:custGeom>
            <a:avLst/>
            <a:gdLst/>
            <a:ahLst/>
            <a:cxnLst/>
            <a:rect l="l" t="t" r="r" b="b"/>
            <a:pathLst>
              <a:path w="8139373" h="6858000">
                <a:moveTo>
                  <a:pt x="5181344" y="0"/>
                </a:moveTo>
                <a:lnTo>
                  <a:pt x="8139373" y="0"/>
                </a:lnTo>
                <a:lnTo>
                  <a:pt x="813937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6E781D-5335-B9F8-EF03-03117605B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806" y="3428996"/>
            <a:ext cx="3749061" cy="1508469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GB" sz="3200" b="1" dirty="0">
                <a:latin typeface="Century Gothic" panose="020B0502020202020204" pitchFamily="34" charset="0"/>
              </a:rPr>
              <a:t>To find out more visit:</a:t>
            </a:r>
            <a:br>
              <a:rPr lang="en-GB" sz="3200" b="1" dirty="0">
                <a:latin typeface="Century Gothic" panose="020B0502020202020204" pitchFamily="34" charset="0"/>
              </a:rPr>
            </a:br>
            <a:br>
              <a:rPr lang="en-GB" sz="3200" b="1" dirty="0">
                <a:latin typeface="Century Gothic" panose="020B0502020202020204" pitchFamily="34" charset="0"/>
              </a:rPr>
            </a:br>
            <a:r>
              <a:rPr lang="en-GB" altLang="en-US" sz="3200" dirty="0">
                <a:solidFill>
                  <a:schemeClr val="tx2"/>
                </a:solidFill>
                <a:latin typeface="Century Gothic"/>
                <a:cs typeface="Century Gothic"/>
                <a:hlinkClick r:id="rId4"/>
              </a:rPr>
              <a:t>www.narpo.org</a:t>
            </a:r>
            <a:r>
              <a:rPr lang="en-GB" altLang="en-US" sz="320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br>
              <a:rPr lang="en-GB" altLang="en-US" sz="3200" dirty="0">
                <a:solidFill>
                  <a:schemeClr val="tx2"/>
                </a:solidFill>
                <a:latin typeface="Century Gothic"/>
                <a:cs typeface="Century Gothic"/>
              </a:rPr>
            </a:br>
            <a:br>
              <a:rPr lang="en-GB" altLang="en-US" sz="3200" dirty="0">
                <a:solidFill>
                  <a:schemeClr val="tx2"/>
                </a:solidFill>
                <a:latin typeface="Century Gothic"/>
                <a:cs typeface="Century Gothic"/>
              </a:rPr>
            </a:br>
            <a:r>
              <a:rPr lang="en-GB" altLang="en-US" sz="3200" dirty="0">
                <a:solidFill>
                  <a:srgbClr val="002060"/>
                </a:solidFill>
                <a:latin typeface="Century Gothic"/>
                <a:cs typeface="Century Gothic"/>
              </a:rPr>
              <a:t>01924 362166</a:t>
            </a:r>
            <a:br>
              <a:rPr lang="en-GB" altLang="en-US" sz="3200" dirty="0">
                <a:solidFill>
                  <a:srgbClr val="002060"/>
                </a:solidFill>
                <a:latin typeface="Century Gothic"/>
                <a:cs typeface="Century Gothic"/>
              </a:rPr>
            </a:br>
            <a:br>
              <a:rPr lang="en-GB" altLang="en-US" sz="3200" dirty="0">
                <a:solidFill>
                  <a:srgbClr val="002060"/>
                </a:solidFill>
                <a:latin typeface="Century Gothic"/>
                <a:cs typeface="Century Gothic"/>
              </a:rPr>
            </a:br>
            <a:r>
              <a:rPr lang="en-GB" altLang="en-US" sz="3200" u="sng" dirty="0">
                <a:solidFill>
                  <a:srgbClr val="003B7A"/>
                </a:solidFill>
                <a:latin typeface="Century Gothic"/>
                <a:cs typeface="Century Gothic"/>
              </a:rPr>
              <a:t>hq</a:t>
            </a:r>
            <a:r>
              <a:rPr lang="en-GB" altLang="en-US" sz="3200" u="sng" dirty="0">
                <a:solidFill>
                  <a:srgbClr val="003B7A"/>
                </a:solidFill>
                <a:latin typeface="Century Gothic"/>
                <a:cs typeface="Century Gothic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@narpo.org</a:t>
            </a:r>
            <a:br>
              <a:rPr lang="en-GB" altLang="en-US" sz="3200" dirty="0">
                <a:solidFill>
                  <a:srgbClr val="002060"/>
                </a:solidFill>
                <a:latin typeface="Century Gothic"/>
                <a:cs typeface="Century Gothic"/>
              </a:rPr>
            </a:br>
            <a:br>
              <a:rPr lang="en-GB" altLang="en-US" sz="3200" dirty="0">
                <a:solidFill>
                  <a:srgbClr val="002060"/>
                </a:solidFill>
                <a:latin typeface="Century Gothic"/>
                <a:cs typeface="Century Gothic"/>
              </a:rPr>
            </a:br>
            <a:br>
              <a:rPr lang="en-GB" altLang="en-US" sz="3200" dirty="0">
                <a:solidFill>
                  <a:srgbClr val="002060"/>
                </a:solidFill>
                <a:latin typeface="Century Gothic"/>
                <a:cs typeface="Century Gothic"/>
              </a:rPr>
            </a:br>
            <a:br>
              <a:rPr lang="en-GB" altLang="en-US" sz="3200" dirty="0">
                <a:solidFill>
                  <a:schemeClr val="tx2"/>
                </a:solidFill>
                <a:latin typeface="Century Gothic"/>
                <a:cs typeface="Century Gothic"/>
              </a:rPr>
            </a:br>
            <a:br>
              <a:rPr lang="en-US" altLang="en-US" sz="3200" dirty="0">
                <a:solidFill>
                  <a:schemeClr val="tx2"/>
                </a:solidFill>
                <a:latin typeface="Century Gothic"/>
                <a:cs typeface="Century Gothic"/>
              </a:rPr>
            </a:br>
            <a:endParaRPr lang="en-GB" sz="3200" b="1" dirty="0">
              <a:latin typeface="Century Gothic" panose="020B0502020202020204" pitchFamily="34" charset="0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7EB6695E-BED5-4DA3-8C9B-AD301AEF47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435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F32406E-F0D1-615E-73C2-D59078A8C5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366" y="5921764"/>
            <a:ext cx="5163760" cy="66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46046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Custom 20">
      <a:dk1>
        <a:sysClr val="windowText" lastClr="000000"/>
      </a:dk1>
      <a:lt1>
        <a:sysClr val="window" lastClr="FFFFFF"/>
      </a:lt1>
      <a:dk2>
        <a:srgbClr val="002C5B"/>
      </a:dk2>
      <a:lt2>
        <a:srgbClr val="EBEBEB"/>
      </a:lt2>
      <a:accent1>
        <a:srgbClr val="003B7A"/>
      </a:accent1>
      <a:accent2>
        <a:srgbClr val="43C0EB"/>
      </a:accent2>
      <a:accent3>
        <a:srgbClr val="9FDFF5"/>
      </a:accent3>
      <a:accent4>
        <a:srgbClr val="BFEAF8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DCD4BA71D082E4B838BF6A6F42EB61A" ma:contentTypeVersion="12" ma:contentTypeDescription="Create a new document." ma:contentTypeScope="" ma:versionID="99ab5a859ebf04d926e761b55ad3ec81">
  <xsd:schema xmlns:xsd="http://www.w3.org/2001/XMLSchema" xmlns:xs="http://www.w3.org/2001/XMLSchema" xmlns:p="http://schemas.microsoft.com/office/2006/metadata/properties" xmlns:ns3="a1cf59f6-a897-4179-b2ed-25c7e55ae95c" xmlns:ns4="d7d2dcd0-f506-40c4-bc48-7f0d1d9dbd62" targetNamespace="http://schemas.microsoft.com/office/2006/metadata/properties" ma:root="true" ma:fieldsID="6d0ef3c7b99c4b0e26b6b6e043e99bb7" ns3:_="" ns4:_="">
    <xsd:import namespace="a1cf59f6-a897-4179-b2ed-25c7e55ae95c"/>
    <xsd:import namespace="d7d2dcd0-f506-40c4-bc48-7f0d1d9dbd6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cf59f6-a897-4179-b2ed-25c7e55ae9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d2dcd0-f506-40c4-bc48-7f0d1d9dbd6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859E7CB-8DCA-43B6-8467-43D734AB654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E38751A-7D6E-4B36-9EFB-BBB010F8E8CE}">
  <ds:schemaRefs>
    <ds:schemaRef ds:uri="http://www.w3.org/XML/1998/namespace"/>
    <ds:schemaRef ds:uri="http://schemas.microsoft.com/office/2006/documentManagement/types"/>
    <ds:schemaRef ds:uri="http://purl.org/dc/elements/1.1/"/>
    <ds:schemaRef ds:uri="d7d2dcd0-f506-40c4-bc48-7f0d1d9dbd62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a1cf59f6-a897-4179-b2ed-25c7e55ae95c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6F1096CE-46E1-4C42-829D-E6AA9D726DE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1cf59f6-a897-4179-b2ed-25c7e55ae95c"/>
    <ds:schemaRef ds:uri="d7d2dcd0-f506-40c4-bc48-7f0d1d9dbd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15449</TotalTime>
  <Words>752</Words>
  <Application>Microsoft Office PowerPoint</Application>
  <PresentationFormat>Widescreen</PresentationFormat>
  <Paragraphs>104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Century Gothic</vt:lpstr>
      <vt:lpstr>Trebuchet MS</vt:lpstr>
      <vt:lpstr>Wingdings 3</vt:lpstr>
      <vt:lpstr>Facet</vt:lpstr>
      <vt:lpstr>PowerPoint Presentation</vt:lpstr>
      <vt:lpstr>WHO ARE NARPO?</vt:lpstr>
      <vt:lpstr>Our Members</vt:lpstr>
      <vt:lpstr>Member Benefits</vt:lpstr>
      <vt:lpstr>Member Services</vt:lpstr>
      <vt:lpstr>PowerPoint Presentation</vt:lpstr>
      <vt:lpstr>Campaigning</vt:lpstr>
      <vt:lpstr>Your Local Branch </vt:lpstr>
      <vt:lpstr>Joining NARPO</vt:lpstr>
      <vt:lpstr>To find out more visit:  www.narpo.org   01924 362166  hq@narpo.org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Marketing</dc:creator>
  <cp:lastModifiedBy>Sophie Maxwell-Clayton</cp:lastModifiedBy>
  <cp:revision>11</cp:revision>
  <dcterms:created xsi:type="dcterms:W3CDTF">2022-10-03T08:09:29Z</dcterms:created>
  <dcterms:modified xsi:type="dcterms:W3CDTF">2023-04-20T12:22:20Z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0x0101008DCD4BA71D082E4B838BF6A6F42EB61A</vt:lpwstr>
  </property>
</Properties>
</file>